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35"/>
  </p:notesMasterIdLst>
  <p:sldIdLst>
    <p:sldId id="256" r:id="rId2"/>
    <p:sldId id="257" r:id="rId3"/>
    <p:sldId id="342" r:id="rId4"/>
    <p:sldId id="258" r:id="rId5"/>
    <p:sldId id="335" r:id="rId6"/>
    <p:sldId id="341" r:id="rId7"/>
    <p:sldId id="338" r:id="rId8"/>
    <p:sldId id="343" r:id="rId9"/>
    <p:sldId id="344" r:id="rId10"/>
    <p:sldId id="345" r:id="rId11"/>
    <p:sldId id="346" r:id="rId12"/>
    <p:sldId id="368"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5" r:id="rId31"/>
    <p:sldId id="364" r:id="rId32"/>
    <p:sldId id="366" r:id="rId33"/>
    <p:sldId id="286" r:id="rId34"/>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马" initials="小马" lastIdx="1" clrIdx="0">
    <p:extLst>
      <p:ext uri="{19B8F6BF-5375-455C-9EA6-DF929625EA0E}">
        <p15:presenceInfo xmlns:p15="http://schemas.microsoft.com/office/powerpoint/2012/main" userId="小马" providerId="None"/>
      </p:ext>
    </p:extLst>
  </p:cmAuthor>
  <p:cmAuthor id="2" name="wu cl" initials="wc" lastIdx="1" clrIdx="1">
    <p:extLst>
      <p:ext uri="{19B8F6BF-5375-455C-9EA6-DF929625EA0E}">
        <p15:presenceInfo xmlns:p15="http://schemas.microsoft.com/office/powerpoint/2012/main" userId="3fde387fa8b101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9D77"/>
    <a:srgbClr val="2C451B"/>
    <a:srgbClr val="92AFC5"/>
    <a:srgbClr val="5984A6"/>
    <a:srgbClr val="FFFFFF"/>
    <a:srgbClr val="203214"/>
    <a:srgbClr val="F2F2F2"/>
    <a:srgbClr val="E6E6E6"/>
    <a:srgbClr val="17240E"/>
    <a:srgbClr val="1A2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852" autoAdjust="0"/>
  </p:normalViewPr>
  <p:slideViewPr>
    <p:cSldViewPr snapToGrid="0">
      <p:cViewPr varScale="1">
        <p:scale>
          <a:sx n="79" d="100"/>
          <a:sy n="79" d="100"/>
        </p:scale>
        <p:origin x="86"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7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image" Target="../media/image12.png"/><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48B575-1055-419E-81D4-DBDE42B89487}" type="doc">
      <dgm:prSet loTypeId="urn:microsoft.com/office/officeart/2008/layout/VerticalCurvedList" loCatId="list" qsTypeId="urn:microsoft.com/office/officeart/2005/8/quickstyle/3d1" qsCatId="3D" csTypeId="urn:microsoft.com/office/officeart/2005/8/colors/accent0_3" csCatId="mainScheme" phldr="1"/>
      <dgm:spPr/>
      <dgm:t>
        <a:bodyPr/>
        <a:lstStyle/>
        <a:p>
          <a:endParaRPr lang="zh-CN" altLang="en-US"/>
        </a:p>
      </dgm:t>
    </dgm:pt>
    <dgm:pt modelId="{9674E07E-B394-46FA-8E3D-91F3E43A7E9C}">
      <dgm:prSet phldrT="[文本]" custT="1"/>
      <dgm:spPr>
        <a:noFill/>
        <a:ln>
          <a:solidFill>
            <a:scrgbClr r="0" g="0" b="0"/>
          </a:solidFill>
        </a:ln>
      </dgm:spPr>
      <dgm:t>
        <a:bodyPr/>
        <a:lstStyle/>
        <a:p>
          <a:endParaRPr lang="zh-CN" altLang="en-US" sz="2000" b="1" dirty="0"/>
        </a:p>
      </dgm:t>
    </dgm:pt>
    <dgm:pt modelId="{07282F9B-64DB-4B52-B25C-B97D0EB07E55}" type="sibTrans" cxnId="{CC106A2E-5CC8-45F1-AE57-BFA3D93F05B7}">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71" b="-19629"/>
          </a:stretch>
        </a:blipFill>
      </dgm:spPr>
      <dgm:t>
        <a:bodyPr/>
        <a:lstStyle/>
        <a:p>
          <a:endParaRPr lang="zh-CN" altLang="en-US"/>
        </a:p>
      </dgm:t>
    </dgm:pt>
    <dgm:pt modelId="{020F26D4-2A26-4FE0-A584-D5221D112517}" type="parTrans" cxnId="{CC106A2E-5CC8-45F1-AE57-BFA3D93F05B7}">
      <dgm:prSet/>
      <dgm:spPr/>
      <dgm:t>
        <a:bodyPr/>
        <a:lstStyle/>
        <a:p>
          <a:endParaRPr lang="zh-CN" altLang="en-US"/>
        </a:p>
      </dgm:t>
    </dgm:pt>
    <dgm:pt modelId="{72B16D06-2395-4DF6-8742-B819EE50E177}">
      <dgm:prSet phldrT="[文本]"/>
      <dgm:spPr>
        <a:noFill/>
        <a:ln>
          <a:solidFill>
            <a:scrgbClr r="0" g="0" b="0"/>
          </a:solidFill>
        </a:ln>
      </dgm:spPr>
      <dgm:t>
        <a:bodyPr/>
        <a:lstStyle/>
        <a:p>
          <a:endParaRPr lang="zh-CN" altLang="en-US" b="1" dirty="0"/>
        </a:p>
      </dgm:t>
    </dgm:pt>
    <dgm:pt modelId="{F47DEFA5-E760-4737-AF98-3DFB50B711C9}" type="parTrans" cxnId="{8343868D-37F6-4AB8-9827-8378352E8E38}">
      <dgm:prSet/>
      <dgm:spPr/>
      <dgm:t>
        <a:bodyPr/>
        <a:lstStyle/>
        <a:p>
          <a:endParaRPr lang="zh-CN" altLang="en-US"/>
        </a:p>
      </dgm:t>
    </dgm:pt>
    <dgm:pt modelId="{3333F5FD-67F1-43B0-BF6C-D8E782DB959D}" type="sibTrans" cxnId="{8343868D-37F6-4AB8-9827-8378352E8E38}">
      <dgm:prSet/>
      <dgm:spPr/>
      <dgm:t>
        <a:bodyPr/>
        <a:lstStyle/>
        <a:p>
          <a:endParaRPr lang="zh-CN" altLang="en-US"/>
        </a:p>
      </dgm:t>
    </dgm:pt>
    <dgm:pt modelId="{B8BAF052-BB6A-48CA-8712-7A0667BF18A3}">
      <dgm:prSet phldrT="[文本]"/>
      <dgm:spPr>
        <a:noFill/>
        <a:ln>
          <a:solidFill>
            <a:scrgbClr r="0" g="0" b="0"/>
          </a:solidFill>
        </a:ln>
      </dgm:spPr>
      <dgm:t>
        <a:bodyPr/>
        <a:lstStyle/>
        <a:p>
          <a:endParaRPr lang="zh-CN" altLang="en-US" b="1" dirty="0"/>
        </a:p>
      </dgm:t>
    </dgm:pt>
    <dgm:pt modelId="{B2013AA6-A232-4507-800A-731D13359A07}" type="parTrans" cxnId="{0BA65534-F910-4E3C-A739-285012EF6439}">
      <dgm:prSet/>
      <dgm:spPr/>
      <dgm:t>
        <a:bodyPr/>
        <a:lstStyle/>
        <a:p>
          <a:endParaRPr lang="zh-CN" altLang="en-US"/>
        </a:p>
      </dgm:t>
    </dgm:pt>
    <dgm:pt modelId="{A36DB713-B8AC-49C4-B6CE-7DFBA4CBD15F}" type="sibTrans" cxnId="{0BA65534-F910-4E3C-A739-285012EF6439}">
      <dgm:prSet/>
      <dgm:spPr/>
      <dgm:t>
        <a:bodyPr/>
        <a:lstStyle/>
        <a:p>
          <a:endParaRPr lang="zh-CN" altLang="en-US"/>
        </a:p>
      </dgm:t>
    </dgm:pt>
    <dgm:pt modelId="{2993D1EC-3161-4DA2-A8BB-09CA60E4A160}" type="pres">
      <dgm:prSet presAssocID="{2A48B575-1055-419E-81D4-DBDE42B89487}" presName="Name0" presStyleCnt="0">
        <dgm:presLayoutVars>
          <dgm:chMax val="7"/>
          <dgm:chPref val="7"/>
          <dgm:dir/>
        </dgm:presLayoutVars>
      </dgm:prSet>
      <dgm:spPr/>
    </dgm:pt>
    <dgm:pt modelId="{5A8B01FA-DC75-4412-AC5F-0D4C7779ADBA}" type="pres">
      <dgm:prSet presAssocID="{2A48B575-1055-419E-81D4-DBDE42B89487}" presName="Name1" presStyleCnt="0"/>
      <dgm:spPr/>
    </dgm:pt>
    <dgm:pt modelId="{C289C06E-6055-4B54-857F-914E225F37F4}" type="pres">
      <dgm:prSet presAssocID="{2A48B575-1055-419E-81D4-DBDE42B89487}" presName="cycle" presStyleCnt="0"/>
      <dgm:spPr/>
    </dgm:pt>
    <dgm:pt modelId="{E7D5DB9E-E75F-4B46-8716-FD112510E1FF}" type="pres">
      <dgm:prSet presAssocID="{2A48B575-1055-419E-81D4-DBDE42B89487}" presName="srcNode" presStyleLbl="node1" presStyleIdx="0" presStyleCnt="3"/>
      <dgm:spPr/>
    </dgm:pt>
    <dgm:pt modelId="{D91449D0-F50D-4CE5-B563-79615B2C1469}" type="pres">
      <dgm:prSet presAssocID="{2A48B575-1055-419E-81D4-DBDE42B89487}" presName="conn" presStyleLbl="parChTrans1D2" presStyleIdx="0" presStyleCnt="1"/>
      <dgm:spPr/>
    </dgm:pt>
    <dgm:pt modelId="{7CB729F6-EC7F-45CB-BC3A-425779076169}" type="pres">
      <dgm:prSet presAssocID="{2A48B575-1055-419E-81D4-DBDE42B89487}" presName="extraNode" presStyleLbl="node1" presStyleIdx="0" presStyleCnt="3"/>
      <dgm:spPr/>
    </dgm:pt>
    <dgm:pt modelId="{E89B3215-50F6-4C2B-9565-45488726679A}" type="pres">
      <dgm:prSet presAssocID="{2A48B575-1055-419E-81D4-DBDE42B89487}" presName="dstNode" presStyleLbl="node1" presStyleIdx="0" presStyleCnt="3"/>
      <dgm:spPr/>
    </dgm:pt>
    <dgm:pt modelId="{37047116-1038-47FD-85F8-2CFA091A512A}" type="pres">
      <dgm:prSet presAssocID="{9674E07E-B394-46FA-8E3D-91F3E43A7E9C}" presName="text_1" presStyleLbl="node1" presStyleIdx="0" presStyleCnt="3" custScaleX="99421" custScaleY="124297">
        <dgm:presLayoutVars>
          <dgm:bulletEnabled val="1"/>
        </dgm:presLayoutVars>
      </dgm:prSet>
      <dgm:spPr/>
    </dgm:pt>
    <dgm:pt modelId="{FFF33CAC-79D9-4EFE-B47E-48BF4D52799C}" type="pres">
      <dgm:prSet presAssocID="{9674E07E-B394-46FA-8E3D-91F3E43A7E9C}" presName="accent_1" presStyleCnt="0"/>
      <dgm:spPr/>
    </dgm:pt>
    <dgm:pt modelId="{ED0E9325-573F-4CFF-8994-AC6F309A33E8}" type="pres">
      <dgm:prSet presAssocID="{9674E07E-B394-46FA-8E3D-91F3E43A7E9C}" presName="accentRepeatNode" presStyleLbl="solidFgAcc1" presStyleIdx="0" presStyleCnt="3"/>
      <dgm:spPr>
        <a:blipFill dpi="0" rotWithShape="0">
          <a:blip xmlns:r="http://schemas.openxmlformats.org/officeDocument/2006/relationships" r:embed="rId2" cstate="print">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l="-19335" t="-6880" r="-37150" b="-49605"/>
          </a:stretch>
        </a:blipFill>
        <a:ln w="12700"/>
      </dgm:spPr>
    </dgm:pt>
    <dgm:pt modelId="{802717A2-FCCB-46FF-B4B7-E0ACBF06584E}" type="pres">
      <dgm:prSet presAssocID="{B8BAF052-BB6A-48CA-8712-7A0667BF18A3}" presName="text_2" presStyleLbl="node1" presStyleIdx="1" presStyleCnt="3" custScaleX="99469" custScaleY="125241">
        <dgm:presLayoutVars>
          <dgm:bulletEnabled val="1"/>
        </dgm:presLayoutVars>
      </dgm:prSet>
      <dgm:spPr/>
    </dgm:pt>
    <dgm:pt modelId="{E5C540AB-938E-4B12-BDF0-3B131F97654B}" type="pres">
      <dgm:prSet presAssocID="{B8BAF052-BB6A-48CA-8712-7A0667BF18A3}" presName="accent_2" presStyleCnt="0"/>
      <dgm:spPr/>
    </dgm:pt>
    <dgm:pt modelId="{7497C7E7-6A05-444F-8F51-ADF731A3B8BA}" type="pres">
      <dgm:prSet presAssocID="{B8BAF052-BB6A-48CA-8712-7A0667BF18A3}" presName="accentRepeatNode" presStyleLbl="solidFgAcc1" presStyleIdx="1" presStyleCnt="3"/>
      <dgm:spPr>
        <a:blipFill dpi="0" rotWithShape="0">
          <a:blip xmlns:r="http://schemas.openxmlformats.org/officeDocument/2006/relationships"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a:blipFill>
        <a:ln w="12700"/>
      </dgm:spPr>
    </dgm:pt>
    <dgm:pt modelId="{BF38FFB9-EE98-4007-948E-7CFFF5508D6C}" type="pres">
      <dgm:prSet presAssocID="{72B16D06-2395-4DF6-8742-B819EE50E177}" presName="text_3" presStyleLbl="node1" presStyleIdx="2" presStyleCnt="3" custScaleX="99187" custScaleY="125266">
        <dgm:presLayoutVars>
          <dgm:bulletEnabled val="1"/>
        </dgm:presLayoutVars>
      </dgm:prSet>
      <dgm:spPr/>
    </dgm:pt>
    <dgm:pt modelId="{D6B183AF-3152-4BDD-A6EB-F8A6AF6FC106}" type="pres">
      <dgm:prSet presAssocID="{72B16D06-2395-4DF6-8742-B819EE50E177}" presName="accent_3" presStyleCnt="0"/>
      <dgm:spPr/>
    </dgm:pt>
    <dgm:pt modelId="{2FB1084E-24EA-45BB-92C1-04B3847D6798}" type="pres">
      <dgm:prSet presAssocID="{72B16D06-2395-4DF6-8742-B819EE50E177}" presName="accentRepeatNode" presStyleLbl="solidFgAcc1" presStyleIdx="2" presStyleCnt="3"/>
      <dgm:spPr>
        <a:blipFill dpi="0" rotWithShape="0">
          <a:blip xmlns:r="http://schemas.openxmlformats.org/officeDocument/2006/relationships"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a:fillRect/>
          </a:stretch>
        </a:blipFill>
        <a:ln w="12700"/>
      </dgm:spPr>
    </dgm:pt>
  </dgm:ptLst>
  <dgm:cxnLst>
    <dgm:cxn modelId="{CC106A2E-5CC8-45F1-AE57-BFA3D93F05B7}" srcId="{2A48B575-1055-419E-81D4-DBDE42B89487}" destId="{9674E07E-B394-46FA-8E3D-91F3E43A7E9C}" srcOrd="0" destOrd="0" parTransId="{020F26D4-2A26-4FE0-A584-D5221D112517}" sibTransId="{07282F9B-64DB-4B52-B25C-B97D0EB07E55}"/>
    <dgm:cxn modelId="{0BA65534-F910-4E3C-A739-285012EF6439}" srcId="{2A48B575-1055-419E-81D4-DBDE42B89487}" destId="{B8BAF052-BB6A-48CA-8712-7A0667BF18A3}" srcOrd="1" destOrd="0" parTransId="{B2013AA6-A232-4507-800A-731D13359A07}" sibTransId="{A36DB713-B8AC-49C4-B6CE-7DFBA4CBD15F}"/>
    <dgm:cxn modelId="{7D347A3D-C66A-4378-8BCE-4495DE055D05}" type="presOf" srcId="{2A48B575-1055-419E-81D4-DBDE42B89487}" destId="{2993D1EC-3161-4DA2-A8BB-09CA60E4A160}" srcOrd="0" destOrd="0" presId="urn:microsoft.com/office/officeart/2008/layout/VerticalCurvedList"/>
    <dgm:cxn modelId="{489F5543-E3D4-48ED-9E2F-1D6AA280E970}" type="presOf" srcId="{9674E07E-B394-46FA-8E3D-91F3E43A7E9C}" destId="{37047116-1038-47FD-85F8-2CFA091A512A}" srcOrd="0" destOrd="0" presId="urn:microsoft.com/office/officeart/2008/layout/VerticalCurvedList"/>
    <dgm:cxn modelId="{DF733D64-9250-457F-ABF9-8A04C8674678}" type="presOf" srcId="{72B16D06-2395-4DF6-8742-B819EE50E177}" destId="{BF38FFB9-EE98-4007-948E-7CFFF5508D6C}" srcOrd="0" destOrd="0" presId="urn:microsoft.com/office/officeart/2008/layout/VerticalCurvedList"/>
    <dgm:cxn modelId="{C4D1D387-3B1B-4D40-AFA7-7AAB3B7DCE15}" type="presOf" srcId="{B8BAF052-BB6A-48CA-8712-7A0667BF18A3}" destId="{802717A2-FCCB-46FF-B4B7-E0ACBF06584E}" srcOrd="0" destOrd="0" presId="urn:microsoft.com/office/officeart/2008/layout/VerticalCurvedList"/>
    <dgm:cxn modelId="{8343868D-37F6-4AB8-9827-8378352E8E38}" srcId="{2A48B575-1055-419E-81D4-DBDE42B89487}" destId="{72B16D06-2395-4DF6-8742-B819EE50E177}" srcOrd="2" destOrd="0" parTransId="{F47DEFA5-E760-4737-AF98-3DFB50B711C9}" sibTransId="{3333F5FD-67F1-43B0-BF6C-D8E782DB959D}"/>
    <dgm:cxn modelId="{041937A1-7553-4950-94CB-5822CFCEB03B}" type="presOf" srcId="{07282F9B-64DB-4B52-B25C-B97D0EB07E55}" destId="{D91449D0-F50D-4CE5-B563-79615B2C1469}" srcOrd="0" destOrd="0" presId="urn:microsoft.com/office/officeart/2008/layout/VerticalCurvedList"/>
    <dgm:cxn modelId="{C99D7DD3-5BF1-4B7F-8A4D-2CEC1556B445}" type="presParOf" srcId="{2993D1EC-3161-4DA2-A8BB-09CA60E4A160}" destId="{5A8B01FA-DC75-4412-AC5F-0D4C7779ADBA}" srcOrd="0" destOrd="0" presId="urn:microsoft.com/office/officeart/2008/layout/VerticalCurvedList"/>
    <dgm:cxn modelId="{304CBDF9-9E92-4736-A0C5-510AF0AF21EE}" type="presParOf" srcId="{5A8B01FA-DC75-4412-AC5F-0D4C7779ADBA}" destId="{C289C06E-6055-4B54-857F-914E225F37F4}" srcOrd="0" destOrd="0" presId="urn:microsoft.com/office/officeart/2008/layout/VerticalCurvedList"/>
    <dgm:cxn modelId="{6B1F1112-174D-4B2A-9EF2-D44B274DEAAD}" type="presParOf" srcId="{C289C06E-6055-4B54-857F-914E225F37F4}" destId="{E7D5DB9E-E75F-4B46-8716-FD112510E1FF}" srcOrd="0" destOrd="0" presId="urn:microsoft.com/office/officeart/2008/layout/VerticalCurvedList"/>
    <dgm:cxn modelId="{42034C74-C25F-4623-A5D3-C122420D1674}" type="presParOf" srcId="{C289C06E-6055-4B54-857F-914E225F37F4}" destId="{D91449D0-F50D-4CE5-B563-79615B2C1469}" srcOrd="1" destOrd="0" presId="urn:microsoft.com/office/officeart/2008/layout/VerticalCurvedList"/>
    <dgm:cxn modelId="{B1ADF606-5359-43B2-86CE-CFE32AE06482}" type="presParOf" srcId="{C289C06E-6055-4B54-857F-914E225F37F4}" destId="{7CB729F6-EC7F-45CB-BC3A-425779076169}" srcOrd="2" destOrd="0" presId="urn:microsoft.com/office/officeart/2008/layout/VerticalCurvedList"/>
    <dgm:cxn modelId="{594215E0-6143-46FA-8BF5-06B62AF492DE}" type="presParOf" srcId="{C289C06E-6055-4B54-857F-914E225F37F4}" destId="{E89B3215-50F6-4C2B-9565-45488726679A}" srcOrd="3" destOrd="0" presId="urn:microsoft.com/office/officeart/2008/layout/VerticalCurvedList"/>
    <dgm:cxn modelId="{45B48925-2539-42EA-883E-A35E385A67B8}" type="presParOf" srcId="{5A8B01FA-DC75-4412-AC5F-0D4C7779ADBA}" destId="{37047116-1038-47FD-85F8-2CFA091A512A}" srcOrd="1" destOrd="0" presId="urn:microsoft.com/office/officeart/2008/layout/VerticalCurvedList"/>
    <dgm:cxn modelId="{913C681E-BF02-4879-8012-02D98AF6E55D}" type="presParOf" srcId="{5A8B01FA-DC75-4412-AC5F-0D4C7779ADBA}" destId="{FFF33CAC-79D9-4EFE-B47E-48BF4D52799C}" srcOrd="2" destOrd="0" presId="urn:microsoft.com/office/officeart/2008/layout/VerticalCurvedList"/>
    <dgm:cxn modelId="{A9094C5F-04A8-40E6-9654-942D712DEE57}" type="presParOf" srcId="{FFF33CAC-79D9-4EFE-B47E-48BF4D52799C}" destId="{ED0E9325-573F-4CFF-8994-AC6F309A33E8}" srcOrd="0" destOrd="0" presId="urn:microsoft.com/office/officeart/2008/layout/VerticalCurvedList"/>
    <dgm:cxn modelId="{5EC97F15-14FB-47C5-AB9B-E59DCE172CBC}" type="presParOf" srcId="{5A8B01FA-DC75-4412-AC5F-0D4C7779ADBA}" destId="{802717A2-FCCB-46FF-B4B7-E0ACBF06584E}" srcOrd="3" destOrd="0" presId="urn:microsoft.com/office/officeart/2008/layout/VerticalCurvedList"/>
    <dgm:cxn modelId="{E29785B3-3FC5-47DC-B17D-4B4B2183360A}" type="presParOf" srcId="{5A8B01FA-DC75-4412-AC5F-0D4C7779ADBA}" destId="{E5C540AB-938E-4B12-BDF0-3B131F97654B}" srcOrd="4" destOrd="0" presId="urn:microsoft.com/office/officeart/2008/layout/VerticalCurvedList"/>
    <dgm:cxn modelId="{C1C91A03-639B-4D43-B1F5-FDA35E01AA3E}" type="presParOf" srcId="{E5C540AB-938E-4B12-BDF0-3B131F97654B}" destId="{7497C7E7-6A05-444F-8F51-ADF731A3B8BA}" srcOrd="0" destOrd="0" presId="urn:microsoft.com/office/officeart/2008/layout/VerticalCurvedList"/>
    <dgm:cxn modelId="{BE9FB80F-771E-4D92-89BF-DE3E5C03665D}" type="presParOf" srcId="{5A8B01FA-DC75-4412-AC5F-0D4C7779ADBA}" destId="{BF38FFB9-EE98-4007-948E-7CFFF5508D6C}" srcOrd="5" destOrd="0" presId="urn:microsoft.com/office/officeart/2008/layout/VerticalCurvedList"/>
    <dgm:cxn modelId="{C2837FF3-7210-4988-8F8D-85C4B636A086}" type="presParOf" srcId="{5A8B01FA-DC75-4412-AC5F-0D4C7779ADBA}" destId="{D6B183AF-3152-4BDD-A6EB-F8A6AF6FC106}" srcOrd="6" destOrd="0" presId="urn:microsoft.com/office/officeart/2008/layout/VerticalCurvedList"/>
    <dgm:cxn modelId="{881823D5-6260-4B04-9317-D3A83D105C9B}" type="presParOf" srcId="{D6B183AF-3152-4BDD-A6EB-F8A6AF6FC106}" destId="{2FB1084E-24EA-45BB-92C1-04B3847D679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E974AA-5DD3-4DB7-9B24-0D2EA82B9E23}" type="doc">
      <dgm:prSet loTypeId="urn:microsoft.com/office/officeart/2005/8/layout/radial4" loCatId="relationship" qsTypeId="urn:microsoft.com/office/officeart/2005/8/quickstyle/simple5" qsCatId="simple" csTypeId="urn:microsoft.com/office/officeart/2005/8/colors/accent1_1" csCatId="accent1" phldr="1"/>
      <dgm:spPr/>
      <dgm:t>
        <a:bodyPr/>
        <a:lstStyle/>
        <a:p>
          <a:endParaRPr lang="zh-CN" altLang="en-US"/>
        </a:p>
      </dgm:t>
    </dgm:pt>
    <dgm:pt modelId="{6497A766-F693-47E8-A69A-1B9E70784974}">
      <dgm:prSet phldrT="[文本]" custT="1"/>
      <dgm:spPr/>
      <dgm:t>
        <a:bodyPr/>
        <a:lstStyle/>
        <a:p>
          <a:r>
            <a:rPr lang="en-US" altLang="zh-CN" sz="2800" dirty="0"/>
            <a:t>GTZAN</a:t>
          </a:r>
        </a:p>
        <a:p>
          <a:r>
            <a:rPr lang="zh-CN" altLang="en-US" sz="2000" dirty="0"/>
            <a:t>数据集</a:t>
          </a:r>
        </a:p>
      </dgm:t>
    </dgm:pt>
    <dgm:pt modelId="{86BB4E25-C2B5-476F-9719-B66ECFEB4BCC}" type="parTrans" cxnId="{48ECAA61-B600-449D-B1CF-30B28EA2A7B3}">
      <dgm:prSet/>
      <dgm:spPr/>
      <dgm:t>
        <a:bodyPr/>
        <a:lstStyle/>
        <a:p>
          <a:endParaRPr lang="zh-CN" altLang="en-US"/>
        </a:p>
      </dgm:t>
    </dgm:pt>
    <dgm:pt modelId="{36BDAE3A-E6DE-4713-9AA4-CE73ECB13CD0}" type="sibTrans" cxnId="{48ECAA61-B600-449D-B1CF-30B28EA2A7B3}">
      <dgm:prSet/>
      <dgm:spPr/>
      <dgm:t>
        <a:bodyPr/>
        <a:lstStyle/>
        <a:p>
          <a:endParaRPr lang="zh-CN" altLang="en-US"/>
        </a:p>
      </dgm:t>
    </dgm:pt>
    <dgm:pt modelId="{B44BE866-76C8-42E0-A444-54F3D6F02DEE}">
      <dgm:prSet phldrT="[文本]"/>
      <dgm:spPr/>
      <dgm:t>
        <a:bodyPr/>
        <a:lstStyle/>
        <a:p>
          <a:pPr algn="just"/>
          <a:r>
            <a:rPr lang="zh-CN" altLang="en-US" dirty="0"/>
            <a:t>包含</a:t>
          </a:r>
          <a:r>
            <a:rPr lang="en-US" altLang="zh-CN" dirty="0"/>
            <a:t>1000</a:t>
          </a:r>
          <a:r>
            <a:rPr lang="zh-CN" altLang="en-US" dirty="0"/>
            <a:t>首歌，</a:t>
          </a:r>
          <a:r>
            <a:rPr lang="en-US" altLang="zh-CN" dirty="0"/>
            <a:t>10</a:t>
          </a:r>
          <a:r>
            <a:rPr lang="zh-CN" altLang="en-US" dirty="0"/>
            <a:t>种不同风格，每种风格含</a:t>
          </a:r>
          <a:r>
            <a:rPr lang="en-US" altLang="zh-CN" dirty="0"/>
            <a:t>100</a:t>
          </a:r>
          <a:r>
            <a:rPr lang="zh-CN" altLang="en-US" dirty="0"/>
            <a:t>个样本。</a:t>
          </a:r>
          <a:endParaRPr lang="en-US" altLang="zh-CN" dirty="0"/>
        </a:p>
      </dgm:t>
    </dgm:pt>
    <dgm:pt modelId="{81786583-2943-4262-9421-EF6416FA6BFD}" type="parTrans" cxnId="{9B6FF878-5795-4732-9A03-6236EB52F267}">
      <dgm:prSet/>
      <dgm:spPr/>
      <dgm:t>
        <a:bodyPr/>
        <a:lstStyle/>
        <a:p>
          <a:endParaRPr lang="zh-CN" altLang="en-US"/>
        </a:p>
      </dgm:t>
    </dgm:pt>
    <dgm:pt modelId="{399FBE8A-1AF7-46AD-9ABE-F8E90DEA6D06}" type="sibTrans" cxnId="{9B6FF878-5795-4732-9A03-6236EB52F267}">
      <dgm:prSet/>
      <dgm:spPr/>
      <dgm:t>
        <a:bodyPr/>
        <a:lstStyle/>
        <a:p>
          <a:endParaRPr lang="zh-CN" altLang="en-US"/>
        </a:p>
      </dgm:t>
    </dgm:pt>
    <dgm:pt modelId="{451DC8D8-3D95-4264-A98A-B46F7D95B3F1}">
      <dgm:prSet phldrT="[文本]"/>
      <dgm:spPr/>
      <dgm:t>
        <a:bodyPr/>
        <a:lstStyle/>
        <a:p>
          <a:r>
            <a:rPr lang="zh-CN" altLang="en-US" dirty="0"/>
            <a:t>划分为：</a:t>
          </a:r>
          <a:endParaRPr lang="en-US" altLang="zh-CN" dirty="0"/>
        </a:p>
        <a:p>
          <a:r>
            <a:rPr lang="zh-CN" altLang="en-US" dirty="0"/>
            <a:t>训练集</a:t>
          </a:r>
          <a:r>
            <a:rPr lang="en-US" altLang="zh-CN" dirty="0"/>
            <a:t>800</a:t>
          </a:r>
        </a:p>
        <a:p>
          <a:r>
            <a:rPr lang="zh-CN" altLang="en-US" dirty="0"/>
            <a:t>测试集</a:t>
          </a:r>
          <a:r>
            <a:rPr lang="en-US" altLang="zh-CN" dirty="0"/>
            <a:t>200</a:t>
          </a:r>
          <a:endParaRPr lang="zh-CN" altLang="en-US" dirty="0"/>
        </a:p>
      </dgm:t>
    </dgm:pt>
    <dgm:pt modelId="{65908410-E4FC-460D-8DA8-704E00459D73}" type="parTrans" cxnId="{76B6E047-2A1B-46BB-829F-ED75D24BD898}">
      <dgm:prSet/>
      <dgm:spPr/>
      <dgm:t>
        <a:bodyPr/>
        <a:lstStyle/>
        <a:p>
          <a:endParaRPr lang="zh-CN" altLang="en-US"/>
        </a:p>
      </dgm:t>
    </dgm:pt>
    <dgm:pt modelId="{6762883C-7D2B-4F79-9433-38855EAAC976}" type="sibTrans" cxnId="{76B6E047-2A1B-46BB-829F-ED75D24BD898}">
      <dgm:prSet/>
      <dgm:spPr/>
      <dgm:t>
        <a:bodyPr/>
        <a:lstStyle/>
        <a:p>
          <a:endParaRPr lang="zh-CN" altLang="en-US"/>
        </a:p>
      </dgm:t>
    </dgm:pt>
    <dgm:pt modelId="{AEECE515-9651-44B2-88DE-6F235C04F75D}">
      <dgm:prSet phldrT="[文本]"/>
      <dgm:spPr/>
      <dgm:t>
        <a:bodyPr/>
        <a:lstStyle/>
        <a:p>
          <a:pPr algn="just"/>
          <a:r>
            <a:rPr lang="zh-CN" altLang="en-US" dirty="0"/>
            <a:t>每个音频文件长为</a:t>
          </a:r>
          <a:r>
            <a:rPr lang="en-US" altLang="zh-CN" dirty="0"/>
            <a:t>30</a:t>
          </a:r>
          <a:r>
            <a:rPr lang="zh-CN" altLang="en-US" dirty="0"/>
            <a:t>秒，含一个记录标签的</a:t>
          </a:r>
          <a:r>
            <a:rPr lang="en-US" altLang="zh-CN" dirty="0"/>
            <a:t>CSV</a:t>
          </a:r>
          <a:r>
            <a:rPr lang="zh-CN" altLang="en-US" dirty="0"/>
            <a:t>文件。</a:t>
          </a:r>
        </a:p>
      </dgm:t>
    </dgm:pt>
    <dgm:pt modelId="{DC89529A-9DF0-4687-BDEF-C6D4D86F9E21}" type="parTrans" cxnId="{783C46BF-4369-45A0-8D5F-BE9073EE7703}">
      <dgm:prSet/>
      <dgm:spPr/>
      <dgm:t>
        <a:bodyPr/>
        <a:lstStyle/>
        <a:p>
          <a:endParaRPr lang="zh-CN" altLang="en-US"/>
        </a:p>
      </dgm:t>
    </dgm:pt>
    <dgm:pt modelId="{B027D82F-1E27-4CDA-9D32-85BA100ADAA1}" type="sibTrans" cxnId="{783C46BF-4369-45A0-8D5F-BE9073EE7703}">
      <dgm:prSet/>
      <dgm:spPr/>
      <dgm:t>
        <a:bodyPr/>
        <a:lstStyle/>
        <a:p>
          <a:endParaRPr lang="zh-CN" altLang="en-US"/>
        </a:p>
      </dgm:t>
    </dgm:pt>
    <dgm:pt modelId="{33AD03C2-3979-4643-86A2-E86D4C716EDE}" type="pres">
      <dgm:prSet presAssocID="{A5E974AA-5DD3-4DB7-9B24-0D2EA82B9E23}" presName="cycle" presStyleCnt="0">
        <dgm:presLayoutVars>
          <dgm:chMax val="1"/>
          <dgm:dir/>
          <dgm:animLvl val="ctr"/>
          <dgm:resizeHandles val="exact"/>
        </dgm:presLayoutVars>
      </dgm:prSet>
      <dgm:spPr/>
    </dgm:pt>
    <dgm:pt modelId="{0EA331AF-3998-4372-9488-AB48673B4DA6}" type="pres">
      <dgm:prSet presAssocID="{6497A766-F693-47E8-A69A-1B9E70784974}" presName="centerShape" presStyleLbl="node0" presStyleIdx="0" presStyleCnt="1"/>
      <dgm:spPr/>
    </dgm:pt>
    <dgm:pt modelId="{41C583A6-B428-4147-83C3-0A80FD3E2EE5}" type="pres">
      <dgm:prSet presAssocID="{81786583-2943-4262-9421-EF6416FA6BFD}" presName="parTrans" presStyleLbl="bgSibTrans2D1" presStyleIdx="0" presStyleCnt="3"/>
      <dgm:spPr/>
    </dgm:pt>
    <dgm:pt modelId="{C228D4F2-B395-483B-8087-A8945D9FD5F9}" type="pres">
      <dgm:prSet presAssocID="{B44BE866-76C8-42E0-A444-54F3D6F02DEE}" presName="node" presStyleLbl="node1" presStyleIdx="0" presStyleCnt="3">
        <dgm:presLayoutVars>
          <dgm:bulletEnabled val="1"/>
        </dgm:presLayoutVars>
      </dgm:prSet>
      <dgm:spPr/>
    </dgm:pt>
    <dgm:pt modelId="{70808EDE-9F3D-4BAC-8B1A-25885510CF05}" type="pres">
      <dgm:prSet presAssocID="{65908410-E4FC-460D-8DA8-704E00459D73}" presName="parTrans" presStyleLbl="bgSibTrans2D1" presStyleIdx="1" presStyleCnt="3"/>
      <dgm:spPr/>
    </dgm:pt>
    <dgm:pt modelId="{6033510F-E238-425E-BA2E-9AB6B7436F41}" type="pres">
      <dgm:prSet presAssocID="{451DC8D8-3D95-4264-A98A-B46F7D95B3F1}" presName="node" presStyleLbl="node1" presStyleIdx="1" presStyleCnt="3">
        <dgm:presLayoutVars>
          <dgm:bulletEnabled val="1"/>
        </dgm:presLayoutVars>
      </dgm:prSet>
      <dgm:spPr/>
    </dgm:pt>
    <dgm:pt modelId="{D6E80C25-C6C0-4BF3-94C5-56BB299069E4}" type="pres">
      <dgm:prSet presAssocID="{DC89529A-9DF0-4687-BDEF-C6D4D86F9E21}" presName="parTrans" presStyleLbl="bgSibTrans2D1" presStyleIdx="2" presStyleCnt="3"/>
      <dgm:spPr/>
    </dgm:pt>
    <dgm:pt modelId="{FACC9F73-8338-4EBE-88F6-16713AA1BCB8}" type="pres">
      <dgm:prSet presAssocID="{AEECE515-9651-44B2-88DE-6F235C04F75D}" presName="node" presStyleLbl="node1" presStyleIdx="2" presStyleCnt="3">
        <dgm:presLayoutVars>
          <dgm:bulletEnabled val="1"/>
        </dgm:presLayoutVars>
      </dgm:prSet>
      <dgm:spPr/>
    </dgm:pt>
  </dgm:ptLst>
  <dgm:cxnLst>
    <dgm:cxn modelId="{28B25602-06D3-48D9-91D3-49B905D8D803}" type="presOf" srcId="{AEECE515-9651-44B2-88DE-6F235C04F75D}" destId="{FACC9F73-8338-4EBE-88F6-16713AA1BCB8}" srcOrd="0" destOrd="0" presId="urn:microsoft.com/office/officeart/2005/8/layout/radial4"/>
    <dgm:cxn modelId="{5AA7055D-BF96-462D-82BF-EC3766CE7DC2}" type="presOf" srcId="{A5E974AA-5DD3-4DB7-9B24-0D2EA82B9E23}" destId="{33AD03C2-3979-4643-86A2-E86D4C716EDE}" srcOrd="0" destOrd="0" presId="urn:microsoft.com/office/officeart/2005/8/layout/radial4"/>
    <dgm:cxn modelId="{A5B7A35E-CB40-4CA5-AD03-8E85A66035E0}" type="presOf" srcId="{65908410-E4FC-460D-8DA8-704E00459D73}" destId="{70808EDE-9F3D-4BAC-8B1A-25885510CF05}" srcOrd="0" destOrd="0" presId="urn:microsoft.com/office/officeart/2005/8/layout/radial4"/>
    <dgm:cxn modelId="{48ECAA61-B600-449D-B1CF-30B28EA2A7B3}" srcId="{A5E974AA-5DD3-4DB7-9B24-0D2EA82B9E23}" destId="{6497A766-F693-47E8-A69A-1B9E70784974}" srcOrd="0" destOrd="0" parTransId="{86BB4E25-C2B5-476F-9719-B66ECFEB4BCC}" sibTransId="{36BDAE3A-E6DE-4713-9AA4-CE73ECB13CD0}"/>
    <dgm:cxn modelId="{76B6E047-2A1B-46BB-829F-ED75D24BD898}" srcId="{6497A766-F693-47E8-A69A-1B9E70784974}" destId="{451DC8D8-3D95-4264-A98A-B46F7D95B3F1}" srcOrd="1" destOrd="0" parTransId="{65908410-E4FC-460D-8DA8-704E00459D73}" sibTransId="{6762883C-7D2B-4F79-9433-38855EAAC976}"/>
    <dgm:cxn modelId="{83212769-24C1-4FE0-926F-4B87C318688A}" type="presOf" srcId="{81786583-2943-4262-9421-EF6416FA6BFD}" destId="{41C583A6-B428-4147-83C3-0A80FD3E2EE5}" srcOrd="0" destOrd="0" presId="urn:microsoft.com/office/officeart/2005/8/layout/radial4"/>
    <dgm:cxn modelId="{2A54A554-7DCE-400D-90B4-FE816926910B}" type="presOf" srcId="{6497A766-F693-47E8-A69A-1B9E70784974}" destId="{0EA331AF-3998-4372-9488-AB48673B4DA6}" srcOrd="0" destOrd="0" presId="urn:microsoft.com/office/officeart/2005/8/layout/radial4"/>
    <dgm:cxn modelId="{81164275-4CB5-44C7-BB7F-7866AEBFED60}" type="presOf" srcId="{B44BE866-76C8-42E0-A444-54F3D6F02DEE}" destId="{C228D4F2-B395-483B-8087-A8945D9FD5F9}" srcOrd="0" destOrd="0" presId="urn:microsoft.com/office/officeart/2005/8/layout/radial4"/>
    <dgm:cxn modelId="{9B6FF878-5795-4732-9A03-6236EB52F267}" srcId="{6497A766-F693-47E8-A69A-1B9E70784974}" destId="{B44BE866-76C8-42E0-A444-54F3D6F02DEE}" srcOrd="0" destOrd="0" parTransId="{81786583-2943-4262-9421-EF6416FA6BFD}" sibTransId="{399FBE8A-1AF7-46AD-9ABE-F8E90DEA6D06}"/>
    <dgm:cxn modelId="{493571BB-5B66-4E53-B260-50199C39B45F}" type="presOf" srcId="{DC89529A-9DF0-4687-BDEF-C6D4D86F9E21}" destId="{D6E80C25-C6C0-4BF3-94C5-56BB299069E4}" srcOrd="0" destOrd="0" presId="urn:microsoft.com/office/officeart/2005/8/layout/radial4"/>
    <dgm:cxn modelId="{301920BE-7396-4F27-8ABB-F8E4BA8B27C3}" type="presOf" srcId="{451DC8D8-3D95-4264-A98A-B46F7D95B3F1}" destId="{6033510F-E238-425E-BA2E-9AB6B7436F41}" srcOrd="0" destOrd="0" presId="urn:microsoft.com/office/officeart/2005/8/layout/radial4"/>
    <dgm:cxn modelId="{783C46BF-4369-45A0-8D5F-BE9073EE7703}" srcId="{6497A766-F693-47E8-A69A-1B9E70784974}" destId="{AEECE515-9651-44B2-88DE-6F235C04F75D}" srcOrd="2" destOrd="0" parTransId="{DC89529A-9DF0-4687-BDEF-C6D4D86F9E21}" sibTransId="{B027D82F-1E27-4CDA-9D32-85BA100ADAA1}"/>
    <dgm:cxn modelId="{38F06503-BFF5-4FC2-96CB-F67DAE2B6484}" type="presParOf" srcId="{33AD03C2-3979-4643-86A2-E86D4C716EDE}" destId="{0EA331AF-3998-4372-9488-AB48673B4DA6}" srcOrd="0" destOrd="0" presId="urn:microsoft.com/office/officeart/2005/8/layout/radial4"/>
    <dgm:cxn modelId="{6904479E-D3D0-4EAA-8EBA-C7CBEE20E205}" type="presParOf" srcId="{33AD03C2-3979-4643-86A2-E86D4C716EDE}" destId="{41C583A6-B428-4147-83C3-0A80FD3E2EE5}" srcOrd="1" destOrd="0" presId="urn:microsoft.com/office/officeart/2005/8/layout/radial4"/>
    <dgm:cxn modelId="{6C7F7BBD-6D80-43AB-8F04-C1F0080241B5}" type="presParOf" srcId="{33AD03C2-3979-4643-86A2-E86D4C716EDE}" destId="{C228D4F2-B395-483B-8087-A8945D9FD5F9}" srcOrd="2" destOrd="0" presId="urn:microsoft.com/office/officeart/2005/8/layout/radial4"/>
    <dgm:cxn modelId="{8E1C065A-1877-4915-B341-AE55BEEFB4FD}" type="presParOf" srcId="{33AD03C2-3979-4643-86A2-E86D4C716EDE}" destId="{70808EDE-9F3D-4BAC-8B1A-25885510CF05}" srcOrd="3" destOrd="0" presId="urn:microsoft.com/office/officeart/2005/8/layout/radial4"/>
    <dgm:cxn modelId="{98002145-C3DB-4058-8BC2-8663AC19EC63}" type="presParOf" srcId="{33AD03C2-3979-4643-86A2-E86D4C716EDE}" destId="{6033510F-E238-425E-BA2E-9AB6B7436F41}" srcOrd="4" destOrd="0" presId="urn:microsoft.com/office/officeart/2005/8/layout/radial4"/>
    <dgm:cxn modelId="{3C45BE99-02F1-4DC1-8869-40123FF908A7}" type="presParOf" srcId="{33AD03C2-3979-4643-86A2-E86D4C716EDE}" destId="{D6E80C25-C6C0-4BF3-94C5-56BB299069E4}" srcOrd="5" destOrd="0" presId="urn:microsoft.com/office/officeart/2005/8/layout/radial4"/>
    <dgm:cxn modelId="{F49BECA2-C392-401F-8736-4110A9A62B36}" type="presParOf" srcId="{33AD03C2-3979-4643-86A2-E86D4C716EDE}" destId="{FACC9F73-8338-4EBE-88F6-16713AA1BCB8}"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449D0-F50D-4CE5-B563-79615B2C1469}">
      <dsp:nvSpPr>
        <dsp:cNvPr id="0" name=""/>
        <dsp:cNvSpPr/>
      </dsp:nvSpPr>
      <dsp:spPr>
        <a:xfrm>
          <a:off x="-6276858" y="-961667"/>
          <a:ext cx="7483031" cy="7483031"/>
        </a:xfrm>
        <a:prstGeom prst="blockArc">
          <a:avLst>
            <a:gd name="adj1" fmla="val 18900000"/>
            <a:gd name="adj2" fmla="val 2700000"/>
            <a:gd name="adj3" fmla="val 289"/>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71" b="-19629"/>
          </a:stretch>
        </a:blipFill>
        <a:ln w="15875"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7047116-1038-47FD-85F8-2CFA091A512A}">
      <dsp:nvSpPr>
        <dsp:cNvPr id="0" name=""/>
        <dsp:cNvSpPr/>
      </dsp:nvSpPr>
      <dsp:spPr>
        <a:xfrm>
          <a:off x="797014" y="420885"/>
          <a:ext cx="6090153" cy="1382107"/>
        </a:xfrm>
        <a:prstGeom prst="rect">
          <a:avLst/>
        </a:prstGeom>
        <a:noFill/>
        <a:ln>
          <a:solidFill>
            <a:scrgbClr r="0" g="0" b="0"/>
          </a:solid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602" tIns="50800" rIns="50800" bIns="50800" numCol="1" spcCol="1270" anchor="ctr" anchorCtr="0">
          <a:noAutofit/>
        </a:bodyPr>
        <a:lstStyle/>
        <a:p>
          <a:pPr marL="0" lvl="0" indent="0" algn="l" defTabSz="889000">
            <a:lnSpc>
              <a:spcPct val="90000"/>
            </a:lnSpc>
            <a:spcBef>
              <a:spcPct val="0"/>
            </a:spcBef>
            <a:spcAft>
              <a:spcPct val="35000"/>
            </a:spcAft>
            <a:buNone/>
          </a:pPr>
          <a:endParaRPr lang="zh-CN" altLang="en-US" sz="2000" b="1" kern="1200" dirty="0"/>
        </a:p>
      </dsp:txBody>
      <dsp:txXfrm>
        <a:off x="797014" y="420885"/>
        <a:ext cx="6090153" cy="1382107"/>
      </dsp:txXfrm>
    </dsp:sp>
    <dsp:sp modelId="{ED0E9325-573F-4CFF-8994-AC6F309A33E8}">
      <dsp:nvSpPr>
        <dsp:cNvPr id="0" name=""/>
        <dsp:cNvSpPr/>
      </dsp:nvSpPr>
      <dsp:spPr>
        <a:xfrm>
          <a:off x="84319" y="416977"/>
          <a:ext cx="1389924" cy="1389924"/>
        </a:xfrm>
        <a:prstGeom prst="ellipse">
          <a:avLst/>
        </a:prstGeom>
        <a:blipFill dpi="0" rotWithShape="0">
          <a:blip xmlns:r="http://schemas.openxmlformats.org/officeDocument/2006/relationships" r:embed="rId2" cstate="print">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l="-19335" t="-6880" r="-37150" b="-49605"/>
          </a:stretch>
        </a:blipFill>
        <a:ln w="12700" cap="flat" cmpd="sng" algn="ctr">
          <a:solidFill>
            <a:scrgbClr r="0" g="0" b="0"/>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02717A2-FCCB-46FF-B4B7-E0ACBF06584E}">
      <dsp:nvSpPr>
        <dsp:cNvPr id="0" name=""/>
        <dsp:cNvSpPr/>
      </dsp:nvSpPr>
      <dsp:spPr>
        <a:xfrm>
          <a:off x="1198661" y="2083546"/>
          <a:ext cx="5691049" cy="1392603"/>
        </a:xfrm>
        <a:prstGeom prst="rect">
          <a:avLst/>
        </a:prstGeom>
        <a:noFill/>
        <a:ln>
          <a:solidFill>
            <a:scrgbClr r="0" g="0" b="0"/>
          </a:solid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602" tIns="162560" rIns="162560" bIns="162560" numCol="1" spcCol="1270" anchor="ctr" anchorCtr="0">
          <a:noAutofit/>
        </a:bodyPr>
        <a:lstStyle/>
        <a:p>
          <a:pPr marL="0" lvl="0" indent="0" algn="l" defTabSz="2844800">
            <a:lnSpc>
              <a:spcPct val="90000"/>
            </a:lnSpc>
            <a:spcBef>
              <a:spcPct val="0"/>
            </a:spcBef>
            <a:spcAft>
              <a:spcPct val="35000"/>
            </a:spcAft>
            <a:buNone/>
          </a:pPr>
          <a:endParaRPr lang="zh-CN" altLang="en-US" sz="6400" b="1" kern="1200" dirty="0"/>
        </a:p>
      </dsp:txBody>
      <dsp:txXfrm>
        <a:off x="1198661" y="2083546"/>
        <a:ext cx="5691049" cy="1392603"/>
      </dsp:txXfrm>
    </dsp:sp>
    <dsp:sp modelId="{7497C7E7-6A05-444F-8F51-ADF731A3B8BA}">
      <dsp:nvSpPr>
        <dsp:cNvPr id="0" name=""/>
        <dsp:cNvSpPr/>
      </dsp:nvSpPr>
      <dsp:spPr>
        <a:xfrm>
          <a:off x="488508" y="2084886"/>
          <a:ext cx="1389924" cy="1389924"/>
        </a:xfrm>
        <a:prstGeom prst="ellipse">
          <a:avLst/>
        </a:prstGeom>
        <a:blipFill dpi="0" rotWithShape="0">
          <a:blip xmlns:r="http://schemas.openxmlformats.org/officeDocument/2006/relationships"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a:blipFill>
        <a:ln w="12700" cap="flat" cmpd="sng" algn="ctr">
          <a:solidFill>
            <a:scrgbClr r="0" g="0" b="0"/>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F38FFB9-EE98-4007-948E-7CFFF5508D6C}">
      <dsp:nvSpPr>
        <dsp:cNvPr id="0" name=""/>
        <dsp:cNvSpPr/>
      </dsp:nvSpPr>
      <dsp:spPr>
        <a:xfrm>
          <a:off x="804181" y="3751315"/>
          <a:ext cx="6075819" cy="1392881"/>
        </a:xfrm>
        <a:prstGeom prst="rect">
          <a:avLst/>
        </a:prstGeom>
        <a:noFill/>
        <a:ln>
          <a:solidFill>
            <a:scrgbClr r="0" g="0" b="0"/>
          </a:solid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602" tIns="162560" rIns="162560" bIns="162560" numCol="1" spcCol="1270" anchor="ctr" anchorCtr="0">
          <a:noAutofit/>
        </a:bodyPr>
        <a:lstStyle/>
        <a:p>
          <a:pPr marL="0" lvl="0" indent="0" algn="l" defTabSz="2844800">
            <a:lnSpc>
              <a:spcPct val="90000"/>
            </a:lnSpc>
            <a:spcBef>
              <a:spcPct val="0"/>
            </a:spcBef>
            <a:spcAft>
              <a:spcPct val="35000"/>
            </a:spcAft>
            <a:buNone/>
          </a:pPr>
          <a:endParaRPr lang="zh-CN" altLang="en-US" sz="6400" b="1" kern="1200" dirty="0"/>
        </a:p>
      </dsp:txBody>
      <dsp:txXfrm>
        <a:off x="804181" y="3751315"/>
        <a:ext cx="6075819" cy="1392881"/>
      </dsp:txXfrm>
    </dsp:sp>
    <dsp:sp modelId="{2FB1084E-24EA-45BB-92C1-04B3847D6798}">
      <dsp:nvSpPr>
        <dsp:cNvPr id="0" name=""/>
        <dsp:cNvSpPr/>
      </dsp:nvSpPr>
      <dsp:spPr>
        <a:xfrm>
          <a:off x="84319" y="3752794"/>
          <a:ext cx="1389924" cy="1389924"/>
        </a:xfrm>
        <a:prstGeom prst="ellipse">
          <a:avLst/>
        </a:prstGeom>
        <a:blipFill dpi="0" rotWithShape="0">
          <a:blip xmlns:r="http://schemas.openxmlformats.org/officeDocument/2006/relationships"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a:fillRect/>
          </a:stretch>
        </a:blipFill>
        <a:ln w="12700" cap="flat" cmpd="sng" algn="ctr">
          <a:solidFill>
            <a:scrgbClr r="0" g="0" b="0"/>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331AF-3998-4372-9488-AB48673B4DA6}">
      <dsp:nvSpPr>
        <dsp:cNvPr id="0" name=""/>
        <dsp:cNvSpPr/>
      </dsp:nvSpPr>
      <dsp:spPr>
        <a:xfrm>
          <a:off x="1750126" y="2062839"/>
          <a:ext cx="1614271" cy="1614271"/>
        </a:xfrm>
        <a:prstGeom prst="ellipse">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GTZAN</a:t>
          </a:r>
        </a:p>
        <a:p>
          <a:pPr marL="0" lvl="0" indent="0" algn="ctr" defTabSz="1244600">
            <a:lnSpc>
              <a:spcPct val="90000"/>
            </a:lnSpc>
            <a:spcBef>
              <a:spcPct val="0"/>
            </a:spcBef>
            <a:spcAft>
              <a:spcPct val="35000"/>
            </a:spcAft>
            <a:buNone/>
          </a:pPr>
          <a:r>
            <a:rPr lang="zh-CN" altLang="en-US" sz="2000" kern="1200" dirty="0"/>
            <a:t>数据集</a:t>
          </a:r>
        </a:p>
      </dsp:txBody>
      <dsp:txXfrm>
        <a:off x="1986531" y="2299244"/>
        <a:ext cx="1141461" cy="1141461"/>
      </dsp:txXfrm>
    </dsp:sp>
    <dsp:sp modelId="{41C583A6-B428-4147-83C3-0A80FD3E2EE5}">
      <dsp:nvSpPr>
        <dsp:cNvPr id="0" name=""/>
        <dsp:cNvSpPr/>
      </dsp:nvSpPr>
      <dsp:spPr>
        <a:xfrm rot="12900000">
          <a:off x="649310" y="1759976"/>
          <a:ext cx="1302462" cy="460067"/>
        </a:xfrm>
        <a:prstGeom prst="lef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C228D4F2-B395-483B-8087-A8945D9FD5F9}">
      <dsp:nvSpPr>
        <dsp:cNvPr id="0" name=""/>
        <dsp:cNvSpPr/>
      </dsp:nvSpPr>
      <dsp:spPr>
        <a:xfrm>
          <a:off x="305" y="1003056"/>
          <a:ext cx="1533558" cy="1226846"/>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just" defTabSz="711200">
            <a:lnSpc>
              <a:spcPct val="90000"/>
            </a:lnSpc>
            <a:spcBef>
              <a:spcPct val="0"/>
            </a:spcBef>
            <a:spcAft>
              <a:spcPct val="35000"/>
            </a:spcAft>
            <a:buNone/>
          </a:pPr>
          <a:r>
            <a:rPr lang="zh-CN" altLang="en-US" sz="1600" kern="1200" dirty="0"/>
            <a:t>包含</a:t>
          </a:r>
          <a:r>
            <a:rPr lang="en-US" altLang="zh-CN" sz="1600" kern="1200" dirty="0"/>
            <a:t>1000</a:t>
          </a:r>
          <a:r>
            <a:rPr lang="zh-CN" altLang="en-US" sz="1600" kern="1200" dirty="0"/>
            <a:t>首歌，</a:t>
          </a:r>
          <a:r>
            <a:rPr lang="en-US" altLang="zh-CN" sz="1600" kern="1200" dirty="0"/>
            <a:t>10</a:t>
          </a:r>
          <a:r>
            <a:rPr lang="zh-CN" altLang="en-US" sz="1600" kern="1200" dirty="0"/>
            <a:t>种不同风格，每种风格含</a:t>
          </a:r>
          <a:r>
            <a:rPr lang="en-US" altLang="zh-CN" sz="1600" kern="1200" dirty="0"/>
            <a:t>100</a:t>
          </a:r>
          <a:r>
            <a:rPr lang="zh-CN" altLang="en-US" sz="1600" kern="1200" dirty="0"/>
            <a:t>个样本。</a:t>
          </a:r>
          <a:endParaRPr lang="en-US" altLang="zh-CN" sz="1600" kern="1200" dirty="0"/>
        </a:p>
      </dsp:txBody>
      <dsp:txXfrm>
        <a:off x="36238" y="1038989"/>
        <a:ext cx="1461692" cy="1154980"/>
      </dsp:txXfrm>
    </dsp:sp>
    <dsp:sp modelId="{70808EDE-9F3D-4BAC-8B1A-25885510CF05}">
      <dsp:nvSpPr>
        <dsp:cNvPr id="0" name=""/>
        <dsp:cNvSpPr/>
      </dsp:nvSpPr>
      <dsp:spPr>
        <a:xfrm rot="16200000">
          <a:off x="1906030" y="1105769"/>
          <a:ext cx="1302462" cy="460067"/>
        </a:xfrm>
        <a:prstGeom prst="lef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6033510F-E238-425E-BA2E-9AB6B7436F41}">
      <dsp:nvSpPr>
        <dsp:cNvPr id="0" name=""/>
        <dsp:cNvSpPr/>
      </dsp:nvSpPr>
      <dsp:spPr>
        <a:xfrm>
          <a:off x="1790482" y="71148"/>
          <a:ext cx="1533558" cy="1226846"/>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划分为：</a:t>
          </a:r>
          <a:endParaRPr lang="en-US" altLang="zh-CN" sz="1600" kern="1200" dirty="0"/>
        </a:p>
        <a:p>
          <a:pPr marL="0" lvl="0" indent="0" algn="ctr" defTabSz="711200">
            <a:lnSpc>
              <a:spcPct val="90000"/>
            </a:lnSpc>
            <a:spcBef>
              <a:spcPct val="0"/>
            </a:spcBef>
            <a:spcAft>
              <a:spcPct val="35000"/>
            </a:spcAft>
            <a:buNone/>
          </a:pPr>
          <a:r>
            <a:rPr lang="zh-CN" altLang="en-US" sz="1600" kern="1200" dirty="0"/>
            <a:t>训练集</a:t>
          </a:r>
          <a:r>
            <a:rPr lang="en-US" altLang="zh-CN" sz="1600" kern="1200" dirty="0"/>
            <a:t>800</a:t>
          </a:r>
        </a:p>
        <a:p>
          <a:pPr marL="0" lvl="0" indent="0" algn="ctr" defTabSz="711200">
            <a:lnSpc>
              <a:spcPct val="90000"/>
            </a:lnSpc>
            <a:spcBef>
              <a:spcPct val="0"/>
            </a:spcBef>
            <a:spcAft>
              <a:spcPct val="35000"/>
            </a:spcAft>
            <a:buNone/>
          </a:pPr>
          <a:r>
            <a:rPr lang="zh-CN" altLang="en-US" sz="1600" kern="1200" dirty="0"/>
            <a:t>测试集</a:t>
          </a:r>
          <a:r>
            <a:rPr lang="en-US" altLang="zh-CN" sz="1600" kern="1200" dirty="0"/>
            <a:t>200</a:t>
          </a:r>
          <a:endParaRPr lang="zh-CN" altLang="en-US" sz="1600" kern="1200" dirty="0"/>
        </a:p>
      </dsp:txBody>
      <dsp:txXfrm>
        <a:off x="1826415" y="107081"/>
        <a:ext cx="1461692" cy="1154980"/>
      </dsp:txXfrm>
    </dsp:sp>
    <dsp:sp modelId="{D6E80C25-C6C0-4BF3-94C5-56BB299069E4}">
      <dsp:nvSpPr>
        <dsp:cNvPr id="0" name=""/>
        <dsp:cNvSpPr/>
      </dsp:nvSpPr>
      <dsp:spPr>
        <a:xfrm rot="19500000">
          <a:off x="3162750" y="1759976"/>
          <a:ext cx="1302462" cy="460067"/>
        </a:xfrm>
        <a:prstGeom prst="lef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FACC9F73-8338-4EBE-88F6-16713AA1BCB8}">
      <dsp:nvSpPr>
        <dsp:cNvPr id="0" name=""/>
        <dsp:cNvSpPr/>
      </dsp:nvSpPr>
      <dsp:spPr>
        <a:xfrm>
          <a:off x="3580660" y="1003056"/>
          <a:ext cx="1533558" cy="1226846"/>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just" defTabSz="711200">
            <a:lnSpc>
              <a:spcPct val="90000"/>
            </a:lnSpc>
            <a:spcBef>
              <a:spcPct val="0"/>
            </a:spcBef>
            <a:spcAft>
              <a:spcPct val="35000"/>
            </a:spcAft>
            <a:buNone/>
          </a:pPr>
          <a:r>
            <a:rPr lang="zh-CN" altLang="en-US" sz="1600" kern="1200" dirty="0"/>
            <a:t>每个音频文件长为</a:t>
          </a:r>
          <a:r>
            <a:rPr lang="en-US" altLang="zh-CN" sz="1600" kern="1200" dirty="0"/>
            <a:t>30</a:t>
          </a:r>
          <a:r>
            <a:rPr lang="zh-CN" altLang="en-US" sz="1600" kern="1200" dirty="0"/>
            <a:t>秒，含一个记录标签的</a:t>
          </a:r>
          <a:r>
            <a:rPr lang="en-US" altLang="zh-CN" sz="1600" kern="1200" dirty="0"/>
            <a:t>CSV</a:t>
          </a:r>
          <a:r>
            <a:rPr lang="zh-CN" altLang="en-US" sz="1600" kern="1200" dirty="0"/>
            <a:t>文件。</a:t>
          </a:r>
        </a:p>
      </dsp:txBody>
      <dsp:txXfrm>
        <a:off x="3616593" y="1038989"/>
        <a:ext cx="1461692" cy="115498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67592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82F288E0-7875-42C4-84C8-98DBBD3BF4D2}" type="datetimeFigureOut">
              <a:rPr lang="zh-CN" altLang="en-US" smtClean="0"/>
              <a:t>2022/7/1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83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62295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65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45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831936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210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39861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191539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59626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997087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375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2022/7/1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720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2F288E0-7875-42C4-84C8-98DBBD3BF4D2}" type="datetimeFigureOut">
              <a:rPr lang="zh-CN" altLang="en-US" smtClean="0"/>
              <a:t>2022/7/1</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D9BB5D0-35E4-459D-AEF3-FE4D7C45CC19}"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6105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9.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F724C62-AA73-493C-92A5-E9F6457BD4F3}"/>
              </a:ext>
            </a:extLst>
          </p:cNvPr>
          <p:cNvPicPr>
            <a:picLocks noChangeAspect="1"/>
          </p:cNvPicPr>
          <p:nvPr/>
        </p:nvPicPr>
        <p:blipFill rotWithShape="1">
          <a:blip r:embed="rId2">
            <a:extLst>
              <a:ext uri="{28A0092B-C50C-407E-A947-70E740481C1C}">
                <a14:useLocalDpi xmlns:a14="http://schemas.microsoft.com/office/drawing/2010/main" val="0"/>
              </a:ext>
            </a:extLst>
          </a:blip>
          <a:srcRect l="248" t="689"/>
          <a:stretch/>
        </p:blipFill>
        <p:spPr>
          <a:xfrm>
            <a:off x="-69669" y="0"/>
            <a:ext cx="12383589" cy="6858000"/>
          </a:xfrm>
          <a:prstGeom prst="rect">
            <a:avLst/>
          </a:prstGeom>
        </p:spPr>
      </p:pic>
      <p:sp>
        <p:nvSpPr>
          <p:cNvPr id="3" name="AutoShape 2" descr="3d abstract urban financial structure analysis of big data Free Vector">
            <a:extLst>
              <a:ext uri="{FF2B5EF4-FFF2-40B4-BE49-F238E27FC236}">
                <a16:creationId xmlns:a16="http://schemas.microsoft.com/office/drawing/2014/main" id="{9277B9DB-31D6-4B52-8758-FE0A53AA6F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a:extLst>
              <a:ext uri="{FF2B5EF4-FFF2-40B4-BE49-F238E27FC236}">
                <a16:creationId xmlns:a16="http://schemas.microsoft.com/office/drawing/2014/main" id="{41804733-4B68-415B-BE3C-BBE8D030A742}"/>
              </a:ext>
            </a:extLst>
          </p:cNvPr>
          <p:cNvSpPr/>
          <p:nvPr/>
        </p:nvSpPr>
        <p:spPr>
          <a:xfrm>
            <a:off x="-278675" y="-17416"/>
            <a:ext cx="12749350" cy="6875416"/>
          </a:xfrm>
          <a:prstGeom prst="rect">
            <a:avLst/>
          </a:prstGeom>
          <a:solidFill>
            <a:srgbClr val="203214">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315666-CB79-4856-8CFA-13869D675541}"/>
              </a:ext>
            </a:extLst>
          </p:cNvPr>
          <p:cNvSpPr/>
          <p:nvPr/>
        </p:nvSpPr>
        <p:spPr>
          <a:xfrm>
            <a:off x="2447109" y="349813"/>
            <a:ext cx="8011885" cy="3261983"/>
          </a:xfrm>
          <a:prstGeom prst="rect">
            <a:avLst/>
          </a:prstGeom>
          <a:noFill/>
        </p:spPr>
        <p:txBody>
          <a:bodyPr wrap="square" lIns="91440" tIns="45720" rIns="91440" bIns="45720">
            <a:spAutoFit/>
          </a:bodyPr>
          <a:lstStyle/>
          <a:p>
            <a:pPr algn="just">
              <a:lnSpc>
                <a:spcPct val="150000"/>
              </a:lnSpc>
            </a:pPr>
            <a:r>
              <a:rPr lang="zh-CN" altLang="zh-CN" sz="3600" b="0" kern="100" cap="none" spc="0" dirty="0">
                <a:ln w="0"/>
                <a:solidFill>
                  <a:schemeClr val="accent6">
                    <a:lumMod val="60000"/>
                    <a:lumOff val="40000"/>
                  </a:schemeClr>
                </a:solidFill>
                <a:effectLst>
                  <a:reflection blurRad="6350" stA="53000" endA="300" endPos="35500" dir="5400000" sy="-90000" algn="bl" rotWithShape="0"/>
                </a:effectLst>
                <a:latin typeface="等线" panose="02010600030101010101" pitchFamily="2" charset="-122"/>
                <a:ea typeface="黑体" panose="02010609060101010101" pitchFamily="49" charset="-122"/>
                <a:cs typeface="Times New Roman" panose="02020603050405020304" pitchFamily="18" charset="0"/>
              </a:rPr>
              <a:t>基于</a:t>
            </a:r>
            <a:endParaRPr lang="en-US" altLang="zh-CN" sz="3600" b="0" kern="100" cap="none" spc="0" dirty="0">
              <a:ln w="0"/>
              <a:solidFill>
                <a:schemeClr val="accent6">
                  <a:lumMod val="60000"/>
                  <a:lumOff val="40000"/>
                </a:schemeClr>
              </a:solidFill>
              <a:effectLst>
                <a:reflection blurRad="6350" stA="53000" endA="300" endPos="35500" dir="5400000" sy="-90000" algn="bl" rotWithShape="0"/>
              </a:effectLst>
              <a:latin typeface="等线" panose="02010600030101010101" pitchFamily="2" charset="-122"/>
              <a:ea typeface="黑体" panose="02010609060101010101" pitchFamily="49" charset="-122"/>
              <a:cs typeface="Times New Roman" panose="02020603050405020304" pitchFamily="18" charset="0"/>
            </a:endParaRPr>
          </a:p>
          <a:p>
            <a:pPr algn="just">
              <a:lnSpc>
                <a:spcPct val="150000"/>
              </a:lnSpc>
            </a:pPr>
            <a:r>
              <a:rPr lang="zh-CN" altLang="en-US" sz="6600" b="0" i="1" kern="100" cap="none" spc="0" dirty="0">
                <a:ln w="0"/>
                <a:solidFill>
                  <a:schemeClr val="accent6">
                    <a:lumMod val="60000"/>
                    <a:lumOff val="40000"/>
                  </a:schemeClr>
                </a:solidFill>
                <a:effectLst>
                  <a:reflection blurRad="6350" stA="53000" endA="300" endPos="35500" dir="5400000" sy="-90000" algn="bl" rotWithShape="0"/>
                </a:effectLst>
                <a:latin typeface="等线" panose="02010600030101010101" pitchFamily="2" charset="-122"/>
                <a:ea typeface="黑体" panose="02010609060101010101" pitchFamily="49" charset="-122"/>
                <a:cs typeface="Times New Roman" panose="02020603050405020304" pitchFamily="18" charset="0"/>
              </a:rPr>
              <a:t>歌曲内容的音乐</a:t>
            </a:r>
            <a:endParaRPr lang="en-US" altLang="zh-CN" sz="6600" b="0" i="1" kern="100" cap="none" spc="0" dirty="0">
              <a:ln w="0"/>
              <a:solidFill>
                <a:schemeClr val="accent6">
                  <a:lumMod val="60000"/>
                  <a:lumOff val="40000"/>
                </a:schemeClr>
              </a:solidFill>
              <a:effectLst>
                <a:reflection blurRad="6350" stA="53000" endA="300" endPos="35500" dir="5400000" sy="-90000" algn="bl" rotWithShape="0"/>
              </a:effectLst>
              <a:latin typeface="等线" panose="02010600030101010101" pitchFamily="2" charset="-122"/>
              <a:ea typeface="黑体" panose="02010609060101010101" pitchFamily="49" charset="-122"/>
              <a:cs typeface="Times New Roman" panose="02020603050405020304" pitchFamily="18" charset="0"/>
            </a:endParaRPr>
          </a:p>
          <a:p>
            <a:pPr algn="just">
              <a:lnSpc>
                <a:spcPct val="150000"/>
              </a:lnSpc>
            </a:pPr>
            <a:r>
              <a:rPr lang="zh-CN" altLang="en-US" sz="4000" kern="100" dirty="0">
                <a:ln w="0"/>
                <a:solidFill>
                  <a:schemeClr val="accent6">
                    <a:lumMod val="60000"/>
                    <a:lumOff val="40000"/>
                  </a:schemeClr>
                </a:solidFill>
                <a:effectLst>
                  <a:reflection blurRad="6350" stA="53000" endA="300" endPos="35500" dir="5400000" sy="-90000" algn="bl" rotWithShape="0"/>
                </a:effectLst>
                <a:latin typeface="等线" panose="02010600030101010101" pitchFamily="2" charset="-122"/>
                <a:ea typeface="黑体" panose="02010609060101010101" pitchFamily="49" charset="-122"/>
                <a:cs typeface="Times New Roman" panose="02020603050405020304" pitchFamily="18" charset="0"/>
              </a:rPr>
              <a:t>推荐</a:t>
            </a:r>
            <a:r>
              <a:rPr lang="zh-CN" altLang="zh-CN" sz="4000" b="0" kern="100" cap="none" spc="0" dirty="0">
                <a:ln w="0"/>
                <a:solidFill>
                  <a:schemeClr val="accent6">
                    <a:lumMod val="60000"/>
                    <a:lumOff val="40000"/>
                  </a:schemeClr>
                </a:solidFill>
                <a:effectLst>
                  <a:reflection blurRad="6350" stA="53000" endA="300" endPos="35500" dir="5400000" sy="-90000" algn="bl" rotWithShape="0"/>
                </a:effectLst>
                <a:latin typeface="等线" panose="02010600030101010101" pitchFamily="2" charset="-122"/>
                <a:ea typeface="黑体" panose="02010609060101010101" pitchFamily="49" charset="-122"/>
                <a:cs typeface="Times New Roman" panose="02020603050405020304" pitchFamily="18" charset="0"/>
              </a:rPr>
              <a:t>系统</a:t>
            </a:r>
            <a:endParaRPr lang="zh-CN" altLang="en-US" sz="5400" b="0" cap="none" spc="0" dirty="0">
              <a:ln w="0"/>
              <a:solidFill>
                <a:schemeClr val="accent6">
                  <a:lumMod val="60000"/>
                  <a:lumOff val="40000"/>
                </a:schemeClr>
              </a:soli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15125A9-2930-4139-9BA4-B066A159D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8994" y="144452"/>
            <a:ext cx="1684982" cy="16647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00195AE-4D08-9B2D-FD70-52E884824837}"/>
              </a:ext>
            </a:extLst>
          </p:cNvPr>
          <p:cNvPicPr>
            <a:picLocks noChangeAspect="1"/>
          </p:cNvPicPr>
          <p:nvPr/>
        </p:nvPicPr>
        <p:blipFill>
          <a:blip r:embed="rId3"/>
          <a:stretch>
            <a:fillRect/>
          </a:stretch>
        </p:blipFill>
        <p:spPr>
          <a:xfrm>
            <a:off x="500380" y="1016426"/>
            <a:ext cx="5414907" cy="5842207"/>
          </a:xfrm>
          <a:prstGeom prst="rect">
            <a:avLst/>
          </a:prstGeom>
        </p:spPr>
      </p:pic>
      <p:sp>
        <p:nvSpPr>
          <p:cNvPr id="13" name="文本框 12">
            <a:extLst>
              <a:ext uri="{FF2B5EF4-FFF2-40B4-BE49-F238E27FC236}">
                <a16:creationId xmlns:a16="http://schemas.microsoft.com/office/drawing/2014/main" id="{8C8131E0-6DB5-0D0F-E1B7-C428706EA4CE}"/>
              </a:ext>
            </a:extLst>
          </p:cNvPr>
          <p:cNvSpPr txBox="1"/>
          <p:nvPr/>
        </p:nvSpPr>
        <p:spPr>
          <a:xfrm>
            <a:off x="6276715" y="1377207"/>
            <a:ext cx="5105138" cy="1705660"/>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可以对信号划分成多个窗口片段，对每个片段执行</a:t>
            </a:r>
            <a:r>
              <a:rPr lang="en-US" altLang="zh-CN" sz="1800" dirty="0">
                <a:effectLst/>
                <a:latin typeface="Times New Roman" panose="02020603050405020304" pitchFamily="18" charset="0"/>
                <a:ea typeface="宋体" panose="02010600030101010101" pitchFamily="2" charset="-122"/>
              </a:rPr>
              <a:t>FFT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来计算频谱</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频谱图视为一堆堆叠在一起的</a:t>
            </a:r>
            <a:r>
              <a:rPr lang="en-US" altLang="zh-CN" sz="1800" dirty="0">
                <a:effectLst/>
                <a:latin typeface="Times New Roman" panose="02020603050405020304" pitchFamily="18" charset="0"/>
                <a:ea typeface="宋体" panose="02010600030101010101" pitchFamily="2" charset="-122"/>
              </a:rPr>
              <a:t> FFT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，这是一种直观地表示信号响度或幅度的方法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0" name="箭头: 下 9">
            <a:extLst>
              <a:ext uri="{FF2B5EF4-FFF2-40B4-BE49-F238E27FC236}">
                <a16:creationId xmlns:a16="http://schemas.microsoft.com/office/drawing/2014/main" id="{F8660D29-B784-411E-ACEF-527B3AD62E47}"/>
              </a:ext>
            </a:extLst>
          </p:cNvPr>
          <p:cNvSpPr/>
          <p:nvPr/>
        </p:nvSpPr>
        <p:spPr>
          <a:xfrm>
            <a:off x="8312785" y="3076715"/>
            <a:ext cx="297814"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D781209D-17BF-565C-C011-9BE99809144C}"/>
              </a:ext>
            </a:extLst>
          </p:cNvPr>
          <p:cNvPicPr>
            <a:picLocks noChangeAspect="1"/>
          </p:cNvPicPr>
          <p:nvPr/>
        </p:nvPicPr>
        <p:blipFill>
          <a:blip r:embed="rId4"/>
          <a:stretch>
            <a:fillRect/>
          </a:stretch>
        </p:blipFill>
        <p:spPr>
          <a:xfrm>
            <a:off x="6618847" y="3666986"/>
            <a:ext cx="3983505" cy="2849130"/>
          </a:xfrm>
          <a:prstGeom prst="rect">
            <a:avLst/>
          </a:prstGeom>
        </p:spPr>
      </p:pic>
      <p:sp>
        <p:nvSpPr>
          <p:cNvPr id="20" name="PA_文本框 5">
            <a:extLst>
              <a:ext uri="{FF2B5EF4-FFF2-40B4-BE49-F238E27FC236}">
                <a16:creationId xmlns:a16="http://schemas.microsoft.com/office/drawing/2014/main" id="{A2473351-FDFE-2B9F-56C2-E4006E2C3000}"/>
              </a:ext>
            </a:extLst>
          </p:cNvPr>
          <p:cNvSpPr txBox="1"/>
          <p:nvPr>
            <p:custDataLst>
              <p:tags r:id="rId1"/>
            </p:custDataLst>
          </p:nvPr>
        </p:nvSpPr>
        <p:spPr>
          <a:xfrm>
            <a:off x="4483100" y="54083"/>
            <a:ext cx="7067550" cy="830997"/>
          </a:xfrm>
          <a:prstGeom prst="rect">
            <a:avLst/>
          </a:prstGeom>
          <a:noFill/>
          <a:ln w="57150">
            <a:noFill/>
          </a:ln>
        </p:spPr>
        <p:txBody>
          <a:bodyPr wrap="square" rtlCol="0">
            <a:spAutoFit/>
          </a:bodyPr>
          <a:lstStyle/>
          <a:p>
            <a:pPr lvl="0"/>
            <a:r>
              <a:rPr lang="en-US" altLang="zh-CN" sz="4800" dirty="0">
                <a:solidFill>
                  <a:prstClr val="white"/>
                </a:solidFill>
              </a:rPr>
              <a:t>2.2 </a:t>
            </a:r>
            <a:r>
              <a:rPr lang="zh-CN" altLang="en-US" sz="4800" dirty="0">
                <a:solidFill>
                  <a:prstClr val="white"/>
                </a:solidFill>
              </a:rPr>
              <a:t>频谱转换</a:t>
            </a:r>
          </a:p>
        </p:txBody>
      </p:sp>
    </p:spTree>
    <p:extLst>
      <p:ext uri="{BB962C8B-B14F-4D97-AF65-F5344CB8AC3E}">
        <p14:creationId xmlns:p14="http://schemas.microsoft.com/office/powerpoint/2010/main" val="1337399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D1F7A9E-12CC-1BB2-81AE-9EBB88FD8317}"/>
              </a:ext>
            </a:extLst>
          </p:cNvPr>
          <p:cNvSpPr txBox="1"/>
          <p:nvPr/>
        </p:nvSpPr>
        <p:spPr>
          <a:xfrm>
            <a:off x="558165" y="2205143"/>
            <a:ext cx="4076700" cy="2536656"/>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人耳对低频信号的区别更加敏感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但对于高频信号就不那么敏感了。</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梅尔刻度就是将频率刻度进行一些非线性变换的结果，这样的变化可以使得等距的音高，对于人耳分辨拥有同样的效果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5B9E2DA-8E95-5A0A-0D00-A18BDAF7875A}"/>
                  </a:ext>
                </a:extLst>
              </p:cNvPr>
              <p:cNvSpPr txBox="1"/>
              <p:nvPr/>
            </p:nvSpPr>
            <p:spPr>
              <a:xfrm>
                <a:off x="558165" y="4858966"/>
                <a:ext cx="407670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𝑚𝑒𝑙</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𝑓</m:t>
                          </m:r>
                        </m:e>
                      </m:d>
                      <m:r>
                        <a:rPr lang="zh-CN" altLang="en-US" i="0">
                          <a:latin typeface="Cambria Math" panose="02040503050406030204" pitchFamily="18" charset="0"/>
                        </a:rPr>
                        <m:t>=2595·</m:t>
                      </m:r>
                      <m:func>
                        <m:funcPr>
                          <m:ctrlPr>
                            <a:rPr lang="zh-CN" altLang="en-US" i="1">
                              <a:latin typeface="Cambria Math" panose="02040503050406030204" pitchFamily="18" charset="0"/>
                            </a:rPr>
                          </m:ctrlPr>
                        </m:funcPr>
                        <m:fName>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log</m:t>
                              </m:r>
                            </m:e>
                            <m:sub>
                              <m:r>
                                <a:rPr lang="zh-CN" altLang="en-US" i="0">
                                  <a:latin typeface="Cambria Math" panose="02040503050406030204" pitchFamily="18" charset="0"/>
                                </a:rPr>
                                <m:t>10</m:t>
                              </m:r>
                            </m:sub>
                          </m:sSub>
                        </m:fName>
                        <m:e>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𝑓</m:t>
                                  </m:r>
                                </m:num>
                                <m:den>
                                  <m:r>
                                    <a:rPr lang="zh-CN" altLang="en-US" i="0">
                                      <a:latin typeface="Cambria Math" panose="02040503050406030204" pitchFamily="18" charset="0"/>
                                    </a:rPr>
                                    <m:t>700</m:t>
                                  </m:r>
                                </m:den>
                              </m:f>
                            </m:e>
                          </m:d>
                        </m:e>
                      </m:func>
                    </m:oMath>
                  </m:oMathPara>
                </a14:m>
                <a:endParaRPr lang="zh-CN" altLang="en-US" dirty="0"/>
              </a:p>
            </p:txBody>
          </p:sp>
        </mc:Choice>
        <mc:Fallback xmlns="">
          <p:sp>
            <p:nvSpPr>
              <p:cNvPr id="15" name="文本框 14">
                <a:extLst>
                  <a:ext uri="{FF2B5EF4-FFF2-40B4-BE49-F238E27FC236}">
                    <a16:creationId xmlns:a16="http://schemas.microsoft.com/office/drawing/2014/main" id="{05B9E2DA-8E95-5A0A-0D00-A18BDAF7875A}"/>
                  </a:ext>
                </a:extLst>
              </p:cNvPr>
              <p:cNvSpPr txBox="1">
                <a:spLocks noRot="1" noChangeAspect="1" noMove="1" noResize="1" noEditPoints="1" noAdjustHandles="1" noChangeArrowheads="1" noChangeShapeType="1" noTextEdit="1"/>
              </p:cNvSpPr>
              <p:nvPr/>
            </p:nvSpPr>
            <p:spPr>
              <a:xfrm>
                <a:off x="558165" y="4858966"/>
                <a:ext cx="4076700" cy="714683"/>
              </a:xfrm>
              <a:prstGeom prst="rect">
                <a:avLst/>
              </a:prstGeom>
              <a:blipFill>
                <a:blip r:embed="rId3"/>
                <a:stretch>
                  <a:fillRect/>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139F7196-FAC9-3867-67A6-5E90B18448C2}"/>
              </a:ext>
            </a:extLst>
          </p:cNvPr>
          <p:cNvPicPr>
            <a:picLocks noChangeAspect="1"/>
          </p:cNvPicPr>
          <p:nvPr/>
        </p:nvPicPr>
        <p:blipFill>
          <a:blip r:embed="rId4"/>
          <a:stretch>
            <a:fillRect/>
          </a:stretch>
        </p:blipFill>
        <p:spPr>
          <a:xfrm>
            <a:off x="4634865" y="2177039"/>
            <a:ext cx="3365409" cy="3550692"/>
          </a:xfrm>
          <a:prstGeom prst="rect">
            <a:avLst/>
          </a:prstGeom>
        </p:spPr>
      </p:pic>
      <p:pic>
        <p:nvPicPr>
          <p:cNvPr id="17" name="图片 16">
            <a:extLst>
              <a:ext uri="{FF2B5EF4-FFF2-40B4-BE49-F238E27FC236}">
                <a16:creationId xmlns:a16="http://schemas.microsoft.com/office/drawing/2014/main" id="{DAB4CBFF-106F-1B02-067E-50E5477D7A31}"/>
              </a:ext>
            </a:extLst>
          </p:cNvPr>
          <p:cNvPicPr>
            <a:picLocks noChangeAspect="1"/>
          </p:cNvPicPr>
          <p:nvPr/>
        </p:nvPicPr>
        <p:blipFill>
          <a:blip r:embed="rId5"/>
          <a:stretch>
            <a:fillRect/>
          </a:stretch>
        </p:blipFill>
        <p:spPr>
          <a:xfrm>
            <a:off x="8192597" y="2610947"/>
            <a:ext cx="3767628" cy="2682876"/>
          </a:xfrm>
          <a:prstGeom prst="rect">
            <a:avLst/>
          </a:prstGeom>
        </p:spPr>
      </p:pic>
      <p:sp>
        <p:nvSpPr>
          <p:cNvPr id="18" name="PA_文本框 5">
            <a:extLst>
              <a:ext uri="{FF2B5EF4-FFF2-40B4-BE49-F238E27FC236}">
                <a16:creationId xmlns:a16="http://schemas.microsoft.com/office/drawing/2014/main" id="{C47D04B7-BF99-88CF-F16E-C50C09F2610E}"/>
              </a:ext>
            </a:extLst>
          </p:cNvPr>
          <p:cNvSpPr txBox="1"/>
          <p:nvPr>
            <p:custDataLst>
              <p:tags r:id="rId1"/>
            </p:custDataLst>
          </p:nvPr>
        </p:nvSpPr>
        <p:spPr>
          <a:xfrm>
            <a:off x="4483100" y="54083"/>
            <a:ext cx="7067550" cy="830997"/>
          </a:xfrm>
          <a:prstGeom prst="rect">
            <a:avLst/>
          </a:prstGeom>
          <a:noFill/>
          <a:ln w="57150">
            <a:noFill/>
          </a:ln>
        </p:spPr>
        <p:txBody>
          <a:bodyPr wrap="square" rtlCol="0">
            <a:spAutoFit/>
          </a:bodyPr>
          <a:lstStyle/>
          <a:p>
            <a:pPr lvl="0"/>
            <a:r>
              <a:rPr lang="en-US" altLang="zh-CN" sz="4800" dirty="0">
                <a:solidFill>
                  <a:prstClr val="white"/>
                </a:solidFill>
              </a:rPr>
              <a:t>2.2 </a:t>
            </a:r>
            <a:r>
              <a:rPr lang="zh-CN" altLang="en-US" sz="4800" dirty="0">
                <a:solidFill>
                  <a:prstClr val="white"/>
                </a:solidFill>
              </a:rPr>
              <a:t>频谱转换</a:t>
            </a:r>
          </a:p>
        </p:txBody>
      </p:sp>
    </p:spTree>
    <p:extLst>
      <p:ext uri="{BB962C8B-B14F-4D97-AF65-F5344CB8AC3E}">
        <p14:creationId xmlns:p14="http://schemas.microsoft.com/office/powerpoint/2010/main" val="861027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PA_文本框 5">
            <a:extLst>
              <a:ext uri="{FF2B5EF4-FFF2-40B4-BE49-F238E27FC236}">
                <a16:creationId xmlns:a16="http://schemas.microsoft.com/office/drawing/2014/main" id="{C47D04B7-BF99-88CF-F16E-C50C09F2610E}"/>
              </a:ext>
            </a:extLst>
          </p:cNvPr>
          <p:cNvSpPr txBox="1"/>
          <p:nvPr>
            <p:custDataLst>
              <p:tags r:id="rId1"/>
            </p:custDataLst>
          </p:nvPr>
        </p:nvSpPr>
        <p:spPr>
          <a:xfrm>
            <a:off x="4483100" y="54083"/>
            <a:ext cx="7067550" cy="830997"/>
          </a:xfrm>
          <a:prstGeom prst="rect">
            <a:avLst/>
          </a:prstGeom>
          <a:noFill/>
          <a:ln w="57150">
            <a:noFill/>
          </a:ln>
        </p:spPr>
        <p:txBody>
          <a:bodyPr wrap="square" rtlCol="0">
            <a:spAutoFit/>
          </a:bodyPr>
          <a:lstStyle/>
          <a:p>
            <a:pPr lvl="0"/>
            <a:r>
              <a:rPr lang="en-US" altLang="zh-CN" sz="4800" dirty="0">
                <a:solidFill>
                  <a:prstClr val="white"/>
                </a:solidFill>
              </a:rPr>
              <a:t>2.2 </a:t>
            </a:r>
            <a:r>
              <a:rPr lang="zh-CN" altLang="en-US" sz="4800" dirty="0">
                <a:solidFill>
                  <a:prstClr val="white"/>
                </a:solidFill>
              </a:rPr>
              <a:t>频谱转换</a:t>
            </a:r>
          </a:p>
        </p:txBody>
      </p:sp>
      <p:sp>
        <p:nvSpPr>
          <p:cNvPr id="12" name="文本框 11">
            <a:extLst>
              <a:ext uri="{FF2B5EF4-FFF2-40B4-BE49-F238E27FC236}">
                <a16:creationId xmlns:a16="http://schemas.microsoft.com/office/drawing/2014/main" id="{FE60DE86-F899-3B50-BE3D-B4D27D07920A}"/>
              </a:ext>
            </a:extLst>
          </p:cNvPr>
          <p:cNvSpPr txBox="1"/>
          <p:nvPr/>
        </p:nvSpPr>
        <p:spPr>
          <a:xfrm>
            <a:off x="6096000" y="3038684"/>
            <a:ext cx="4733762" cy="1405513"/>
          </a:xfrm>
          <a:prstGeom prst="rect">
            <a:avLst/>
          </a:prstGeom>
          <a:noFill/>
        </p:spPr>
        <p:txBody>
          <a:bodyPr wrap="square">
            <a:spAutoFit/>
          </a:bodyPr>
          <a:lstStyle/>
          <a:p>
            <a:pPr indent="457200" algn="just">
              <a:lnSpc>
                <a:spcPts val="2600"/>
              </a:lnSpc>
            </a:pPr>
            <a:r>
              <a:rPr lang="zh-CN" altLang="en-US" dirty="0">
                <a:solidFill>
                  <a:srgbClr val="FF6600"/>
                </a:solidFill>
                <a:latin typeface="Microsoft YaHei" panose="020B0503020204020204" pitchFamily="34" charset="-122"/>
                <a:ea typeface="Microsoft YaHei" panose="020B0503020204020204" pitchFamily="34" charset="-122"/>
              </a:rPr>
              <a:t>刘万军、</a:t>
            </a:r>
            <a:r>
              <a:rPr lang="zh-CN" altLang="en-US" b="0" i="0" u="none" strike="noStrike" dirty="0">
                <a:solidFill>
                  <a:srgbClr val="FF6600"/>
                </a:solidFill>
                <a:effectLst/>
                <a:latin typeface="Microsoft YaHei" panose="020B0503020204020204" pitchFamily="34" charset="-122"/>
                <a:ea typeface="Microsoft YaHei" panose="020B0503020204020204" pitchFamily="34" charset="-122"/>
              </a:rPr>
              <a:t>王佳铭</a:t>
            </a:r>
            <a:r>
              <a:rPr lang="zh-CN" altLang="en-US" b="0" i="0" dirty="0">
                <a:solidFill>
                  <a:schemeClr val="tx1">
                    <a:lumMod val="95000"/>
                    <a:lumOff val="5000"/>
                  </a:schemeClr>
                </a:solidFill>
                <a:effectLst/>
                <a:latin typeface="Roboto" panose="02000000000000000000" pitchFamily="2" charset="0"/>
              </a:rPr>
              <a:t>等</a:t>
            </a:r>
            <a:r>
              <a:rPr lang="en-US" altLang="zh-CN" b="0" i="0" baseline="30000" dirty="0">
                <a:solidFill>
                  <a:schemeClr val="tx1">
                    <a:lumMod val="95000"/>
                    <a:lumOff val="5000"/>
                  </a:schemeClr>
                </a:solidFill>
                <a:effectLst/>
                <a:latin typeface="Roboto" panose="02000000000000000000" pitchFamily="2" charset="0"/>
              </a:rPr>
              <a:t>[1]</a:t>
            </a:r>
            <a:r>
              <a:rPr lang="zh-CN" altLang="en-US" b="0" i="0" dirty="0">
                <a:solidFill>
                  <a:schemeClr val="tx1">
                    <a:lumMod val="95000"/>
                    <a:lumOff val="5000"/>
                  </a:schemeClr>
                </a:solidFill>
                <a:effectLst/>
                <a:latin typeface="Roboto" panose="02000000000000000000" pitchFamily="2" charset="0"/>
              </a:rPr>
              <a:t>研究表明，在其他条件相同情况下，只改变频谱模式，对于传统的傅里叶变化的频谱，梅尔频谱在音乐分类任务上面的准确度能提升约</a:t>
            </a:r>
            <a:r>
              <a:rPr lang="en-US" altLang="zh-CN" b="0" i="0" dirty="0">
                <a:solidFill>
                  <a:schemeClr val="tx1">
                    <a:lumMod val="95000"/>
                    <a:lumOff val="5000"/>
                  </a:schemeClr>
                </a:solidFill>
                <a:effectLst/>
                <a:latin typeface="Roboto" panose="02000000000000000000" pitchFamily="2" charset="0"/>
              </a:rPr>
              <a:t>2</a:t>
            </a:r>
            <a:r>
              <a:rPr lang="en-US" altLang="zh-CN" dirty="0">
                <a:solidFill>
                  <a:schemeClr val="tx1">
                    <a:lumMod val="95000"/>
                    <a:lumOff val="5000"/>
                  </a:schemeClr>
                </a:solidFill>
                <a:latin typeface="Roboto" panose="02000000000000000000" pitchFamily="2" charset="0"/>
              </a:rPr>
              <a:t>%</a:t>
            </a:r>
            <a:r>
              <a:rPr lang="zh-CN" altLang="en-US" dirty="0">
                <a:solidFill>
                  <a:schemeClr val="tx1">
                    <a:lumMod val="95000"/>
                    <a:lumOff val="5000"/>
                  </a:schemeClr>
                </a:solidFill>
                <a:latin typeface="Roboto" panose="02000000000000000000" pitchFamily="2" charset="0"/>
              </a:rPr>
              <a:t>。</a:t>
            </a:r>
            <a:endParaRPr lang="zh-CN" altLang="en-US" dirty="0">
              <a:solidFill>
                <a:schemeClr val="tx1">
                  <a:lumMod val="95000"/>
                  <a:lumOff val="5000"/>
                </a:schemeClr>
              </a:solidFill>
            </a:endParaRPr>
          </a:p>
        </p:txBody>
      </p:sp>
      <p:pic>
        <p:nvPicPr>
          <p:cNvPr id="14" name="图片 13">
            <a:extLst>
              <a:ext uri="{FF2B5EF4-FFF2-40B4-BE49-F238E27FC236}">
                <a16:creationId xmlns:a16="http://schemas.microsoft.com/office/drawing/2014/main" id="{F3FC1638-1435-30AE-DD93-C82B0E99D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84" y="1501352"/>
            <a:ext cx="3812108" cy="2750922"/>
          </a:xfrm>
          <a:prstGeom prst="rect">
            <a:avLst/>
          </a:prstGeom>
        </p:spPr>
      </p:pic>
      <p:sp>
        <p:nvSpPr>
          <p:cNvPr id="2" name="文本框 1">
            <a:extLst>
              <a:ext uri="{FF2B5EF4-FFF2-40B4-BE49-F238E27FC236}">
                <a16:creationId xmlns:a16="http://schemas.microsoft.com/office/drawing/2014/main" id="{2877E5AD-30C3-8F95-B77A-FDE60DAF6A04}"/>
              </a:ext>
            </a:extLst>
          </p:cNvPr>
          <p:cNvSpPr txBox="1"/>
          <p:nvPr/>
        </p:nvSpPr>
        <p:spPr>
          <a:xfrm>
            <a:off x="956119" y="4584772"/>
            <a:ext cx="4063933" cy="97039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t>频域表示更容易看出信号的特点</a:t>
            </a:r>
            <a:endParaRPr lang="en-US" altLang="zh-CN" sz="2000" dirty="0"/>
          </a:p>
          <a:p>
            <a:pPr marL="285750" indent="-285750">
              <a:lnSpc>
                <a:spcPct val="150000"/>
              </a:lnSpc>
              <a:buFont typeface="Arial" panose="020B0604020202020204" pitchFamily="34" charset="0"/>
              <a:buChar char="•"/>
            </a:pPr>
            <a:r>
              <a:rPr lang="zh-CN" altLang="en-US" sz="2000" dirty="0"/>
              <a:t>梅尔频谱能减少数据的的大小</a:t>
            </a:r>
            <a:endParaRPr lang="en-US" altLang="zh-CN" sz="2000" dirty="0"/>
          </a:p>
        </p:txBody>
      </p:sp>
      <p:grpSp>
        <p:nvGrpSpPr>
          <p:cNvPr id="19" name="组合 18">
            <a:extLst>
              <a:ext uri="{FF2B5EF4-FFF2-40B4-BE49-F238E27FC236}">
                <a16:creationId xmlns:a16="http://schemas.microsoft.com/office/drawing/2014/main" id="{036EAB39-E88C-4126-FE36-48FE176D9868}"/>
              </a:ext>
            </a:extLst>
          </p:cNvPr>
          <p:cNvGrpSpPr/>
          <p:nvPr/>
        </p:nvGrpSpPr>
        <p:grpSpPr>
          <a:xfrm>
            <a:off x="7503910" y="1151557"/>
            <a:ext cx="3407866" cy="700397"/>
            <a:chOff x="2219960" y="1221606"/>
            <a:chExt cx="1989391" cy="471638"/>
          </a:xfrm>
        </p:grpSpPr>
        <p:sp>
          <p:nvSpPr>
            <p:cNvPr id="20" name="矩形: 圆角 19">
              <a:extLst>
                <a:ext uri="{FF2B5EF4-FFF2-40B4-BE49-F238E27FC236}">
                  <a16:creationId xmlns:a16="http://schemas.microsoft.com/office/drawing/2014/main" id="{2AEF0F36-DEDF-A643-FD1C-633C98938796}"/>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18526F7-D712-D875-484E-A6AE5029D3B5}"/>
                </a:ext>
              </a:extLst>
            </p:cNvPr>
            <p:cNvSpPr txBox="1"/>
            <p:nvPr/>
          </p:nvSpPr>
          <p:spPr>
            <a:xfrm>
              <a:off x="2293121" y="1295299"/>
              <a:ext cx="1916230" cy="310879"/>
            </a:xfrm>
            <a:prstGeom prst="rect">
              <a:avLst/>
            </a:prstGeom>
            <a:noFill/>
          </p:spPr>
          <p:txBody>
            <a:bodyPr wrap="square" rtlCol="0">
              <a:spAutoFit/>
            </a:bodyPr>
            <a:lstStyle/>
            <a:p>
              <a:r>
                <a:rPr lang="zh-CN" altLang="en-US" sz="2400" dirty="0">
                  <a:solidFill>
                    <a:schemeClr val="bg1"/>
                  </a:solidFill>
                </a:rPr>
                <a:t>为什么选择梅尔频谱？</a:t>
              </a:r>
            </a:p>
          </p:txBody>
        </p:sp>
      </p:grpSp>
      <p:sp>
        <p:nvSpPr>
          <p:cNvPr id="3" name="矩形 2">
            <a:extLst>
              <a:ext uri="{FF2B5EF4-FFF2-40B4-BE49-F238E27FC236}">
                <a16:creationId xmlns:a16="http://schemas.microsoft.com/office/drawing/2014/main" id="{57445D8D-55B3-D5B0-9C4A-BC0C897862BC}"/>
              </a:ext>
            </a:extLst>
          </p:cNvPr>
          <p:cNvSpPr/>
          <p:nvPr/>
        </p:nvSpPr>
        <p:spPr>
          <a:xfrm>
            <a:off x="0" y="6604986"/>
            <a:ext cx="12192000" cy="253014"/>
          </a:xfrm>
          <a:prstGeom prst="rect">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t>[1]</a:t>
            </a:r>
            <a:r>
              <a:rPr lang="zh-CN" altLang="en-US" sz="1100" dirty="0"/>
              <a:t>刘万军</a:t>
            </a:r>
            <a:r>
              <a:rPr lang="en-US" altLang="zh-CN" sz="1100" dirty="0"/>
              <a:t>,</a:t>
            </a:r>
            <a:r>
              <a:rPr lang="zh-CN" altLang="en-US" sz="1100" dirty="0"/>
              <a:t>王佳铭</a:t>
            </a:r>
            <a:r>
              <a:rPr lang="en-US" altLang="zh-CN" sz="1100" dirty="0"/>
              <a:t>,</a:t>
            </a:r>
            <a:r>
              <a:rPr lang="zh-CN" altLang="en-US" sz="1100" dirty="0"/>
              <a:t>曲海成</a:t>
            </a:r>
            <a:r>
              <a:rPr lang="en-US" altLang="zh-CN" sz="1100" dirty="0"/>
              <a:t>,</a:t>
            </a:r>
            <a:r>
              <a:rPr lang="zh-CN" altLang="en-US" sz="1100" dirty="0"/>
              <a:t>董利兵</a:t>
            </a:r>
            <a:r>
              <a:rPr lang="en-US" altLang="zh-CN" sz="1100" dirty="0"/>
              <a:t>,</a:t>
            </a:r>
            <a:r>
              <a:rPr lang="zh-CN" altLang="en-US" sz="1100" dirty="0"/>
              <a:t>曹欣宇</a:t>
            </a:r>
            <a:r>
              <a:rPr lang="en-US" altLang="zh-CN" sz="1100" dirty="0"/>
              <a:t>.</a:t>
            </a:r>
            <a:r>
              <a:rPr lang="zh-CN" altLang="en-US" sz="1100" dirty="0"/>
              <a:t>基于频谱空间域特征注意的音乐流派分类算法</a:t>
            </a:r>
            <a:r>
              <a:rPr lang="en-US" altLang="zh-CN" sz="1100" dirty="0"/>
              <a:t>[J/OL].</a:t>
            </a:r>
            <a:r>
              <a:rPr lang="zh-CN" altLang="en-US" sz="1100" dirty="0"/>
              <a:t>计算机应用</a:t>
            </a:r>
            <a:r>
              <a:rPr lang="en-US" altLang="zh-CN" sz="1100" dirty="0"/>
              <a:t>:1-7[2022-05-11].http://kns.cnki.net/</a:t>
            </a:r>
            <a:r>
              <a:rPr lang="en-US" altLang="zh-CN" sz="1100" dirty="0" err="1"/>
              <a:t>kcms</a:t>
            </a:r>
            <a:r>
              <a:rPr lang="en-US" altLang="zh-CN" sz="1100" dirty="0"/>
              <a:t>/detail/51.1307.TP.20211207.0951.002.html</a:t>
            </a:r>
            <a:endParaRPr lang="zh-CN" altLang="en-US" sz="1100" dirty="0"/>
          </a:p>
        </p:txBody>
      </p:sp>
    </p:spTree>
    <p:extLst>
      <p:ext uri="{BB962C8B-B14F-4D97-AF65-F5344CB8AC3E}">
        <p14:creationId xmlns:p14="http://schemas.microsoft.com/office/powerpoint/2010/main" val="1942817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711067" y="75991"/>
            <a:ext cx="7067550" cy="830997"/>
          </a:xfrm>
          <a:prstGeom prst="rect">
            <a:avLst/>
          </a:prstGeom>
          <a:noFill/>
          <a:ln w="57150">
            <a:noFill/>
          </a:ln>
        </p:spPr>
        <p:txBody>
          <a:bodyPr wrap="square" rtlCol="0">
            <a:spAutoFit/>
          </a:bodyPr>
          <a:lstStyle/>
          <a:p>
            <a:pPr lvl="0"/>
            <a:r>
              <a:rPr lang="zh-CN" altLang="en-US" sz="4800" dirty="0">
                <a:solidFill>
                  <a:prstClr val="white"/>
                </a:solidFill>
              </a:rPr>
              <a:t>转化结果</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624557D-8D62-5D62-9F18-48F780579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704" y="997557"/>
            <a:ext cx="2539656" cy="1838124"/>
          </a:xfrm>
          <a:prstGeom prst="rect">
            <a:avLst/>
          </a:prstGeom>
        </p:spPr>
      </p:pic>
      <p:pic>
        <p:nvPicPr>
          <p:cNvPr id="12" name="图片 11">
            <a:extLst>
              <a:ext uri="{FF2B5EF4-FFF2-40B4-BE49-F238E27FC236}">
                <a16:creationId xmlns:a16="http://schemas.microsoft.com/office/drawing/2014/main" id="{8C92FA70-8F71-2EBE-6432-3B47456DA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704" y="2929187"/>
            <a:ext cx="2559975" cy="1837931"/>
          </a:xfrm>
          <a:prstGeom prst="rect">
            <a:avLst/>
          </a:prstGeom>
        </p:spPr>
      </p:pic>
      <p:pic>
        <p:nvPicPr>
          <p:cNvPr id="13" name="图片 12">
            <a:extLst>
              <a:ext uri="{FF2B5EF4-FFF2-40B4-BE49-F238E27FC236}">
                <a16:creationId xmlns:a16="http://schemas.microsoft.com/office/drawing/2014/main" id="{7CF989BD-0964-31A4-1E7B-7BF0E1955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017" y="997557"/>
            <a:ext cx="2554505" cy="1837931"/>
          </a:xfrm>
          <a:prstGeom prst="rect">
            <a:avLst/>
          </a:prstGeom>
        </p:spPr>
      </p:pic>
      <p:pic>
        <p:nvPicPr>
          <p:cNvPr id="14" name="图片 13">
            <a:extLst>
              <a:ext uri="{FF2B5EF4-FFF2-40B4-BE49-F238E27FC236}">
                <a16:creationId xmlns:a16="http://schemas.microsoft.com/office/drawing/2014/main" id="{6C5778CF-CCE7-C120-5299-B2AF37CDD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998" y="2928326"/>
            <a:ext cx="2553524" cy="1842693"/>
          </a:xfrm>
          <a:prstGeom prst="rect">
            <a:avLst/>
          </a:prstGeom>
        </p:spPr>
      </p:pic>
      <p:pic>
        <p:nvPicPr>
          <p:cNvPr id="18" name="图片 17">
            <a:extLst>
              <a:ext uri="{FF2B5EF4-FFF2-40B4-BE49-F238E27FC236}">
                <a16:creationId xmlns:a16="http://schemas.microsoft.com/office/drawing/2014/main" id="{6702EAD8-5939-6CAC-C099-C723205F5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4179" y="994518"/>
            <a:ext cx="2556602" cy="1839440"/>
          </a:xfrm>
          <a:prstGeom prst="rect">
            <a:avLst/>
          </a:prstGeom>
        </p:spPr>
      </p:pic>
      <p:pic>
        <p:nvPicPr>
          <p:cNvPr id="19" name="图片 18">
            <a:extLst>
              <a:ext uri="{FF2B5EF4-FFF2-40B4-BE49-F238E27FC236}">
                <a16:creationId xmlns:a16="http://schemas.microsoft.com/office/drawing/2014/main" id="{AF7A1E21-D9BF-3BC5-3D7B-9B7F19092E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2022" y="2928325"/>
            <a:ext cx="2558759" cy="1840991"/>
          </a:xfrm>
          <a:prstGeom prst="rect">
            <a:avLst/>
          </a:prstGeom>
        </p:spPr>
      </p:pic>
      <p:pic>
        <p:nvPicPr>
          <p:cNvPr id="20" name="图片 19">
            <a:extLst>
              <a:ext uri="{FF2B5EF4-FFF2-40B4-BE49-F238E27FC236}">
                <a16:creationId xmlns:a16="http://schemas.microsoft.com/office/drawing/2014/main" id="{BF63917B-13CA-3098-604C-E6281643A5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4661" y="4860624"/>
            <a:ext cx="2567741" cy="1847454"/>
          </a:xfrm>
          <a:prstGeom prst="rect">
            <a:avLst/>
          </a:prstGeom>
        </p:spPr>
      </p:pic>
      <p:pic>
        <p:nvPicPr>
          <p:cNvPr id="21" name="图片 20">
            <a:extLst>
              <a:ext uri="{FF2B5EF4-FFF2-40B4-BE49-F238E27FC236}">
                <a16:creationId xmlns:a16="http://schemas.microsoft.com/office/drawing/2014/main" id="{129E4274-6125-98B0-CB05-088CDD8A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9017" y="4863682"/>
            <a:ext cx="2580710" cy="1856785"/>
          </a:xfrm>
          <a:prstGeom prst="rect">
            <a:avLst/>
          </a:prstGeom>
        </p:spPr>
      </p:pic>
      <p:pic>
        <p:nvPicPr>
          <p:cNvPr id="22" name="图片 21">
            <a:extLst>
              <a:ext uri="{FF2B5EF4-FFF2-40B4-BE49-F238E27FC236}">
                <a16:creationId xmlns:a16="http://schemas.microsoft.com/office/drawing/2014/main" id="{F035EE04-BC67-75BC-1F61-9190E98BBE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0384" y="4863683"/>
            <a:ext cx="2580710" cy="1856785"/>
          </a:xfrm>
          <a:prstGeom prst="rect">
            <a:avLst/>
          </a:prstGeom>
        </p:spPr>
      </p:pic>
    </p:spTree>
    <p:extLst>
      <p:ext uri="{BB962C8B-B14F-4D97-AF65-F5344CB8AC3E}">
        <p14:creationId xmlns:p14="http://schemas.microsoft.com/office/powerpoint/2010/main" val="15189066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2.3 </a:t>
            </a:r>
            <a:r>
              <a:rPr lang="zh-CN" altLang="en-US" sz="4800" dirty="0">
                <a:solidFill>
                  <a:prstClr val="white"/>
                </a:solidFill>
              </a:rPr>
              <a:t>神经网络</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7B5EF26-1A8B-5C3C-6A18-F64E014884D0}"/>
              </a:ext>
            </a:extLst>
          </p:cNvPr>
          <p:cNvGrpSpPr/>
          <p:nvPr/>
        </p:nvGrpSpPr>
        <p:grpSpPr>
          <a:xfrm>
            <a:off x="742360" y="1365670"/>
            <a:ext cx="3271475" cy="700875"/>
            <a:chOff x="2219960" y="1221606"/>
            <a:chExt cx="2284793" cy="471638"/>
          </a:xfrm>
        </p:grpSpPr>
        <p:sp>
          <p:nvSpPr>
            <p:cNvPr id="16" name="矩形: 圆角 15">
              <a:extLst>
                <a:ext uri="{FF2B5EF4-FFF2-40B4-BE49-F238E27FC236}">
                  <a16:creationId xmlns:a16="http://schemas.microsoft.com/office/drawing/2014/main" id="{FBA8E1FD-E1E6-0A6F-6969-DB9D0A8D1984}"/>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BEBF2EE-B3C8-9DE0-A2E9-8C063DFF2D53}"/>
                </a:ext>
              </a:extLst>
            </p:cNvPr>
            <p:cNvSpPr txBox="1"/>
            <p:nvPr/>
          </p:nvSpPr>
          <p:spPr>
            <a:xfrm>
              <a:off x="2588523" y="1295681"/>
              <a:ext cx="1916230" cy="310667"/>
            </a:xfrm>
            <a:prstGeom prst="rect">
              <a:avLst/>
            </a:prstGeom>
            <a:noFill/>
          </p:spPr>
          <p:txBody>
            <a:bodyPr wrap="square" rtlCol="0">
              <a:spAutoFit/>
            </a:bodyPr>
            <a:lstStyle/>
            <a:p>
              <a:r>
                <a:rPr lang="zh-CN" altLang="en-US" sz="2400" dirty="0">
                  <a:solidFill>
                    <a:schemeClr val="bg1"/>
                  </a:solidFill>
                </a:rPr>
                <a:t>模型的选择</a:t>
              </a:r>
            </a:p>
          </p:txBody>
        </p:sp>
      </p:grpSp>
      <p:pic>
        <p:nvPicPr>
          <p:cNvPr id="23" name="图片 22">
            <a:extLst>
              <a:ext uri="{FF2B5EF4-FFF2-40B4-BE49-F238E27FC236}">
                <a16:creationId xmlns:a16="http://schemas.microsoft.com/office/drawing/2014/main" id="{04A08925-CBC9-8BEA-DED2-3A07555CFF4F}"/>
              </a:ext>
            </a:extLst>
          </p:cNvPr>
          <p:cNvPicPr>
            <a:picLocks noChangeAspect="1"/>
          </p:cNvPicPr>
          <p:nvPr/>
        </p:nvPicPr>
        <p:blipFill>
          <a:blip r:embed="rId3"/>
          <a:stretch>
            <a:fillRect/>
          </a:stretch>
        </p:blipFill>
        <p:spPr>
          <a:xfrm>
            <a:off x="111760" y="2602494"/>
            <a:ext cx="8580120" cy="3219970"/>
          </a:xfrm>
          <a:prstGeom prst="rect">
            <a:avLst/>
          </a:prstGeom>
        </p:spPr>
      </p:pic>
      <p:pic>
        <p:nvPicPr>
          <p:cNvPr id="40" name="图片 39">
            <a:extLst>
              <a:ext uri="{FF2B5EF4-FFF2-40B4-BE49-F238E27FC236}">
                <a16:creationId xmlns:a16="http://schemas.microsoft.com/office/drawing/2014/main" id="{D17C46AB-2835-5B2C-A8C4-5834A015D8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987096" flipV="1">
            <a:off x="11281812" y="2543664"/>
            <a:ext cx="517702" cy="117660"/>
          </a:xfrm>
          <a:prstGeom prst="rect">
            <a:avLst/>
          </a:prstGeom>
        </p:spPr>
      </p:pic>
      <p:pic>
        <p:nvPicPr>
          <p:cNvPr id="41" name="图片 40">
            <a:extLst>
              <a:ext uri="{FF2B5EF4-FFF2-40B4-BE49-F238E27FC236}">
                <a16:creationId xmlns:a16="http://schemas.microsoft.com/office/drawing/2014/main" id="{0DD96622-BB3A-3ABC-5548-4D1F543D9B04}"/>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0595" y="2762081"/>
            <a:ext cx="2160000" cy="28800"/>
          </a:xfrm>
          <a:prstGeom prst="rect">
            <a:avLst/>
          </a:prstGeom>
        </p:spPr>
      </p:pic>
      <p:sp>
        <p:nvSpPr>
          <p:cNvPr id="42" name="文本框 41">
            <a:extLst>
              <a:ext uri="{FF2B5EF4-FFF2-40B4-BE49-F238E27FC236}">
                <a16:creationId xmlns:a16="http://schemas.microsoft.com/office/drawing/2014/main" id="{F536B709-4EDA-EC59-AA6D-168812B0FF2F}"/>
              </a:ext>
            </a:extLst>
          </p:cNvPr>
          <p:cNvSpPr txBox="1"/>
          <p:nvPr/>
        </p:nvSpPr>
        <p:spPr>
          <a:xfrm>
            <a:off x="9120498" y="2054792"/>
            <a:ext cx="2628914" cy="954107"/>
          </a:xfrm>
          <a:prstGeom prst="rect">
            <a:avLst/>
          </a:prstGeom>
          <a:noFill/>
        </p:spPr>
        <p:txBody>
          <a:bodyPr wrap="square" rtlCol="0">
            <a:spAutoFit/>
          </a:bodyPr>
          <a:lstStyle/>
          <a:p>
            <a:r>
              <a:rPr lang="zh-CN" altLang="en-US" dirty="0">
                <a:solidFill>
                  <a:schemeClr val="tx1">
                    <a:lumMod val="65000"/>
                    <a:lumOff val="35000"/>
                  </a:schemeClr>
                </a:solidFill>
                <a:latin typeface="方正宋刻本秀楷简体" panose="02000000000000000000" pitchFamily="2" charset="-122"/>
                <a:ea typeface="方正宋刻本秀楷简体" panose="02000000000000000000" pitchFamily="2" charset="-122"/>
              </a:rPr>
              <a:t>卷积神经网络的先锋，</a:t>
            </a:r>
            <a:endParaRPr lang="en-US" altLang="zh-CN" dirty="0">
              <a:solidFill>
                <a:schemeClr val="tx1">
                  <a:lumMod val="65000"/>
                  <a:lumOff val="35000"/>
                </a:schemeClr>
              </a:solidFill>
              <a:latin typeface="方正宋刻本秀楷简体" panose="02000000000000000000" pitchFamily="2" charset="-122"/>
              <a:ea typeface="方正宋刻本秀楷简体" panose="02000000000000000000" pitchFamily="2" charset="-122"/>
            </a:endParaRPr>
          </a:p>
          <a:p>
            <a:r>
              <a:rPr lang="zh-CN" altLang="en-US" dirty="0">
                <a:solidFill>
                  <a:schemeClr val="tx1">
                    <a:lumMod val="65000"/>
                    <a:lumOff val="35000"/>
                  </a:schemeClr>
                </a:solidFill>
                <a:latin typeface="方正宋刻本秀楷简体" panose="02000000000000000000" pitchFamily="2" charset="-122"/>
                <a:ea typeface="方正宋刻本秀楷简体" panose="02000000000000000000" pitchFamily="2" charset="-122"/>
              </a:rPr>
              <a:t>开创了多个首次</a:t>
            </a:r>
            <a:endParaRPr lang="en-US" altLang="zh-CN" dirty="0">
              <a:solidFill>
                <a:schemeClr val="tx1">
                  <a:lumMod val="65000"/>
                  <a:lumOff val="35000"/>
                </a:schemeClr>
              </a:solidFill>
              <a:latin typeface="方正宋刻本秀楷简体" panose="02000000000000000000" pitchFamily="2" charset="-122"/>
              <a:ea typeface="方正宋刻本秀楷简体" panose="02000000000000000000" pitchFamily="2" charset="-122"/>
            </a:endParaRPr>
          </a:p>
          <a:p>
            <a:endParaRPr lang="zh-CN" altLang="en-US" sz="2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pic>
        <p:nvPicPr>
          <p:cNvPr id="43" name="图片 42">
            <a:extLst>
              <a:ext uri="{FF2B5EF4-FFF2-40B4-BE49-F238E27FC236}">
                <a16:creationId xmlns:a16="http://schemas.microsoft.com/office/drawing/2014/main" id="{4E4A12CF-4A1E-AA88-CC9D-F389963A2E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987096" flipV="1">
            <a:off x="11074707" y="3962281"/>
            <a:ext cx="517702" cy="117660"/>
          </a:xfrm>
          <a:prstGeom prst="rect">
            <a:avLst/>
          </a:prstGeom>
        </p:spPr>
      </p:pic>
      <p:pic>
        <p:nvPicPr>
          <p:cNvPr id="44" name="图片 43">
            <a:extLst>
              <a:ext uri="{FF2B5EF4-FFF2-40B4-BE49-F238E27FC236}">
                <a16:creationId xmlns:a16="http://schemas.microsoft.com/office/drawing/2014/main" id="{7E5A8A7F-9EED-0A65-7ACD-3E801675A19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033490" y="4180698"/>
            <a:ext cx="2160000" cy="28800"/>
          </a:xfrm>
          <a:prstGeom prst="rect">
            <a:avLst/>
          </a:prstGeom>
        </p:spPr>
      </p:pic>
      <p:sp>
        <p:nvSpPr>
          <p:cNvPr id="45" name="文本框 44">
            <a:extLst>
              <a:ext uri="{FF2B5EF4-FFF2-40B4-BE49-F238E27FC236}">
                <a16:creationId xmlns:a16="http://schemas.microsoft.com/office/drawing/2014/main" id="{BDA9EEC0-452D-D383-BBD7-639657453753}"/>
              </a:ext>
            </a:extLst>
          </p:cNvPr>
          <p:cNvSpPr txBox="1"/>
          <p:nvPr/>
        </p:nvSpPr>
        <p:spPr>
          <a:xfrm>
            <a:off x="8924513" y="3578567"/>
            <a:ext cx="2628914" cy="646331"/>
          </a:xfrm>
          <a:prstGeom prst="rect">
            <a:avLst/>
          </a:prstGeom>
          <a:noFill/>
        </p:spPr>
        <p:txBody>
          <a:bodyPr wrap="square" rtlCol="0">
            <a:spAutoFit/>
          </a:bodyPr>
          <a:lstStyle/>
          <a:p>
            <a:r>
              <a:rPr lang="zh-CN" altLang="en-US" dirty="0">
                <a:solidFill>
                  <a:schemeClr val="tx1">
                    <a:lumMod val="65000"/>
                    <a:lumOff val="35000"/>
                  </a:schemeClr>
                </a:solidFill>
                <a:latin typeface="方正宋刻本秀楷简体" panose="02000000000000000000" pitchFamily="2" charset="-122"/>
                <a:ea typeface="方正宋刻本秀楷简体" panose="02000000000000000000" pitchFamily="2" charset="-122"/>
              </a:rPr>
              <a:t>层数较少，适合于对于小批量样本数据</a:t>
            </a:r>
          </a:p>
        </p:txBody>
      </p:sp>
      <p:pic>
        <p:nvPicPr>
          <p:cNvPr id="46" name="图片 45">
            <a:extLst>
              <a:ext uri="{FF2B5EF4-FFF2-40B4-BE49-F238E27FC236}">
                <a16:creationId xmlns:a16="http://schemas.microsoft.com/office/drawing/2014/main" id="{95AC201C-9A22-8252-F264-511FEA079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987096" flipV="1">
            <a:off x="11316297" y="5355277"/>
            <a:ext cx="517702" cy="117660"/>
          </a:xfrm>
          <a:prstGeom prst="rect">
            <a:avLst/>
          </a:prstGeom>
        </p:spPr>
      </p:pic>
      <p:pic>
        <p:nvPicPr>
          <p:cNvPr id="47" name="图片 46">
            <a:extLst>
              <a:ext uri="{FF2B5EF4-FFF2-40B4-BE49-F238E27FC236}">
                <a16:creationId xmlns:a16="http://schemas.microsoft.com/office/drawing/2014/main" id="{697AEAEA-BBAC-51E5-2E07-62347BF5936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75080" y="5573694"/>
            <a:ext cx="2160000" cy="28800"/>
          </a:xfrm>
          <a:prstGeom prst="rect">
            <a:avLst/>
          </a:prstGeom>
        </p:spPr>
      </p:pic>
      <p:sp>
        <p:nvSpPr>
          <p:cNvPr id="2" name="文本框 1">
            <a:extLst>
              <a:ext uri="{FF2B5EF4-FFF2-40B4-BE49-F238E27FC236}">
                <a16:creationId xmlns:a16="http://schemas.microsoft.com/office/drawing/2014/main" id="{0A6EB5D1-19ED-8F5C-8330-0BDEB043B073}"/>
              </a:ext>
            </a:extLst>
          </p:cNvPr>
          <p:cNvSpPr txBox="1"/>
          <p:nvPr/>
        </p:nvSpPr>
        <p:spPr>
          <a:xfrm>
            <a:off x="9140349" y="4927363"/>
            <a:ext cx="2628914" cy="646331"/>
          </a:xfrm>
          <a:prstGeom prst="rect">
            <a:avLst/>
          </a:prstGeom>
          <a:noFill/>
        </p:spPr>
        <p:txBody>
          <a:bodyPr wrap="square" rtlCol="0">
            <a:spAutoFit/>
          </a:bodyPr>
          <a:lstStyle/>
          <a:p>
            <a:r>
              <a:rPr lang="zh-CN" altLang="en-US" dirty="0">
                <a:solidFill>
                  <a:schemeClr val="tx1">
                    <a:lumMod val="65000"/>
                    <a:lumOff val="35000"/>
                  </a:schemeClr>
                </a:solidFill>
                <a:latin typeface="方正宋刻本秀楷简体" panose="02000000000000000000" pitchFamily="2" charset="-122"/>
                <a:ea typeface="方正宋刻本秀楷简体" panose="02000000000000000000" pitchFamily="2" charset="-122"/>
              </a:rPr>
              <a:t>综合测试，</a:t>
            </a:r>
            <a:r>
              <a:rPr lang="en-US" altLang="zh-CN" dirty="0">
                <a:solidFill>
                  <a:schemeClr val="tx1">
                    <a:lumMod val="65000"/>
                    <a:lumOff val="35000"/>
                  </a:schemeClr>
                </a:solidFill>
                <a:latin typeface="方正宋刻本秀楷简体" panose="02000000000000000000" pitchFamily="2" charset="-122"/>
                <a:ea typeface="方正宋刻本秀楷简体" panose="02000000000000000000" pitchFamily="2" charset="-122"/>
              </a:rPr>
              <a:t>AlexNet</a:t>
            </a:r>
            <a:r>
              <a:rPr lang="zh-CN" altLang="en-US" dirty="0">
                <a:solidFill>
                  <a:schemeClr val="tx1">
                    <a:lumMod val="65000"/>
                    <a:lumOff val="35000"/>
                  </a:schemeClr>
                </a:solidFill>
                <a:latin typeface="方正宋刻本秀楷简体" panose="02000000000000000000" pitchFamily="2" charset="-122"/>
                <a:ea typeface="方正宋刻本秀楷简体" panose="02000000000000000000" pitchFamily="2" charset="-122"/>
              </a:rPr>
              <a:t>拥有较好的训练效果</a:t>
            </a:r>
          </a:p>
        </p:txBody>
      </p:sp>
      <p:sp>
        <p:nvSpPr>
          <p:cNvPr id="3" name="矩形 2">
            <a:extLst>
              <a:ext uri="{FF2B5EF4-FFF2-40B4-BE49-F238E27FC236}">
                <a16:creationId xmlns:a16="http://schemas.microsoft.com/office/drawing/2014/main" id="{01EC38B4-59A1-9B45-2666-375E06B36F84}"/>
              </a:ext>
            </a:extLst>
          </p:cNvPr>
          <p:cNvSpPr/>
          <p:nvPr/>
        </p:nvSpPr>
        <p:spPr>
          <a:xfrm>
            <a:off x="6818902" y="1306161"/>
            <a:ext cx="3294588" cy="523220"/>
          </a:xfrm>
          <a:prstGeom prst="rect">
            <a:avLst/>
          </a:prstGeom>
          <a:noFill/>
        </p:spPr>
        <p:txBody>
          <a:bodyPr wrap="square" lIns="91440" tIns="45720" rIns="91440" bIns="45720">
            <a:spAutoFit/>
          </a:bodyPr>
          <a:lstStyle/>
          <a:p>
            <a:pPr algn="ct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宋刻本秀楷简体" panose="02000000000000000000" pitchFamily="2" charset="-122"/>
                <a:ea typeface="方正宋刻本秀楷简体" panose="02000000000000000000" pitchFamily="2" charset="-122"/>
              </a:rPr>
              <a:t>为什么选择</a:t>
            </a:r>
            <a:r>
              <a:rPr lang="en-US" altLang="zh-CN"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宋刻本秀楷简体" panose="02000000000000000000" pitchFamily="2" charset="-122"/>
                <a:ea typeface="方正宋刻本秀楷简体" panose="02000000000000000000" pitchFamily="2" charset="-122"/>
              </a:rPr>
              <a:t>AlexNet</a:t>
            </a: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宋刻本秀楷简体" panose="02000000000000000000" pitchFamily="2" charset="-122"/>
                <a:ea typeface="方正宋刻本秀楷简体" panose="02000000000000000000" pitchFamily="2" charset="-122"/>
              </a:rPr>
              <a:t>？</a:t>
            </a:r>
          </a:p>
        </p:txBody>
      </p:sp>
    </p:spTree>
    <p:extLst>
      <p:ext uri="{BB962C8B-B14F-4D97-AF65-F5344CB8AC3E}">
        <p14:creationId xmlns:p14="http://schemas.microsoft.com/office/powerpoint/2010/main" val="2857688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7B5EF26-1A8B-5C3C-6A18-F64E014884D0}"/>
              </a:ext>
            </a:extLst>
          </p:cNvPr>
          <p:cNvGrpSpPr/>
          <p:nvPr/>
        </p:nvGrpSpPr>
        <p:grpSpPr>
          <a:xfrm>
            <a:off x="742360" y="1365670"/>
            <a:ext cx="3271475" cy="700875"/>
            <a:chOff x="2219960" y="1221606"/>
            <a:chExt cx="2284793" cy="471638"/>
          </a:xfrm>
        </p:grpSpPr>
        <p:sp>
          <p:nvSpPr>
            <p:cNvPr id="16" name="矩形: 圆角 15">
              <a:extLst>
                <a:ext uri="{FF2B5EF4-FFF2-40B4-BE49-F238E27FC236}">
                  <a16:creationId xmlns:a16="http://schemas.microsoft.com/office/drawing/2014/main" id="{FBA8E1FD-E1E6-0A6F-6969-DB9D0A8D1984}"/>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BEBF2EE-B3C8-9DE0-A2E9-8C063DFF2D53}"/>
                </a:ext>
              </a:extLst>
            </p:cNvPr>
            <p:cNvSpPr txBox="1"/>
            <p:nvPr/>
          </p:nvSpPr>
          <p:spPr>
            <a:xfrm>
              <a:off x="2588523" y="1295681"/>
              <a:ext cx="1916230" cy="310667"/>
            </a:xfrm>
            <a:prstGeom prst="rect">
              <a:avLst/>
            </a:prstGeom>
            <a:noFill/>
          </p:spPr>
          <p:txBody>
            <a:bodyPr wrap="square" rtlCol="0">
              <a:spAutoFit/>
            </a:bodyPr>
            <a:lstStyle/>
            <a:p>
              <a:r>
                <a:rPr lang="zh-CN" altLang="en-US" sz="2400" dirty="0">
                  <a:solidFill>
                    <a:schemeClr val="bg1"/>
                  </a:solidFill>
                </a:rPr>
                <a:t>模型的训练</a:t>
              </a:r>
            </a:p>
          </p:txBody>
        </p:sp>
      </p:grpSp>
      <p:pic>
        <p:nvPicPr>
          <p:cNvPr id="5" name="图片 4">
            <a:extLst>
              <a:ext uri="{FF2B5EF4-FFF2-40B4-BE49-F238E27FC236}">
                <a16:creationId xmlns:a16="http://schemas.microsoft.com/office/drawing/2014/main" id="{CD05B789-299F-E80E-F8F1-81BACE5A5C18}"/>
              </a:ext>
            </a:extLst>
          </p:cNvPr>
          <p:cNvPicPr>
            <a:picLocks noChangeAspect="1"/>
          </p:cNvPicPr>
          <p:nvPr/>
        </p:nvPicPr>
        <p:blipFill>
          <a:blip r:embed="rId3"/>
          <a:stretch>
            <a:fillRect/>
          </a:stretch>
        </p:blipFill>
        <p:spPr>
          <a:xfrm>
            <a:off x="274696" y="2494955"/>
            <a:ext cx="6273945" cy="4194137"/>
          </a:xfrm>
          <a:prstGeom prst="rect">
            <a:avLst/>
          </a:prstGeom>
        </p:spPr>
      </p:pic>
      <p:pic>
        <p:nvPicPr>
          <p:cNvPr id="7" name="图片 6">
            <a:extLst>
              <a:ext uri="{FF2B5EF4-FFF2-40B4-BE49-F238E27FC236}">
                <a16:creationId xmlns:a16="http://schemas.microsoft.com/office/drawing/2014/main" id="{A79C2649-6E24-E865-235A-E56EEC5D7015}"/>
              </a:ext>
            </a:extLst>
          </p:cNvPr>
          <p:cNvPicPr>
            <a:picLocks noChangeAspect="1"/>
          </p:cNvPicPr>
          <p:nvPr/>
        </p:nvPicPr>
        <p:blipFill>
          <a:blip r:embed="rId4"/>
          <a:stretch>
            <a:fillRect/>
          </a:stretch>
        </p:blipFill>
        <p:spPr>
          <a:xfrm>
            <a:off x="4558667" y="2190370"/>
            <a:ext cx="7358637" cy="2227583"/>
          </a:xfrm>
          <a:prstGeom prst="rect">
            <a:avLst/>
          </a:prstGeom>
        </p:spPr>
      </p:pic>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2.3 </a:t>
            </a:r>
            <a:r>
              <a:rPr lang="zh-CN" altLang="en-US" sz="4800" dirty="0">
                <a:solidFill>
                  <a:prstClr val="white"/>
                </a:solidFill>
              </a:rPr>
              <a:t>神经网络</a:t>
            </a:r>
          </a:p>
        </p:txBody>
      </p:sp>
    </p:spTree>
    <p:extLst>
      <p:ext uri="{BB962C8B-B14F-4D97-AF65-F5344CB8AC3E}">
        <p14:creationId xmlns:p14="http://schemas.microsoft.com/office/powerpoint/2010/main" val="3057901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7B5EF26-1A8B-5C3C-6A18-F64E014884D0}"/>
              </a:ext>
            </a:extLst>
          </p:cNvPr>
          <p:cNvGrpSpPr/>
          <p:nvPr/>
        </p:nvGrpSpPr>
        <p:grpSpPr>
          <a:xfrm>
            <a:off x="742360" y="1365670"/>
            <a:ext cx="3271475" cy="700875"/>
            <a:chOff x="2219960" y="1221606"/>
            <a:chExt cx="2284793" cy="471638"/>
          </a:xfrm>
        </p:grpSpPr>
        <p:sp>
          <p:nvSpPr>
            <p:cNvPr id="16" name="矩形: 圆角 15">
              <a:extLst>
                <a:ext uri="{FF2B5EF4-FFF2-40B4-BE49-F238E27FC236}">
                  <a16:creationId xmlns:a16="http://schemas.microsoft.com/office/drawing/2014/main" id="{FBA8E1FD-E1E6-0A6F-6969-DB9D0A8D1984}"/>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BEBF2EE-B3C8-9DE0-A2E9-8C063DFF2D53}"/>
                </a:ext>
              </a:extLst>
            </p:cNvPr>
            <p:cNvSpPr txBox="1"/>
            <p:nvPr/>
          </p:nvSpPr>
          <p:spPr>
            <a:xfrm>
              <a:off x="2588523" y="1295681"/>
              <a:ext cx="1916230" cy="310667"/>
            </a:xfrm>
            <a:prstGeom prst="rect">
              <a:avLst/>
            </a:prstGeom>
            <a:noFill/>
          </p:spPr>
          <p:txBody>
            <a:bodyPr wrap="square" rtlCol="0">
              <a:spAutoFit/>
            </a:bodyPr>
            <a:lstStyle/>
            <a:p>
              <a:r>
                <a:rPr lang="zh-CN" altLang="en-US" sz="2400" dirty="0">
                  <a:solidFill>
                    <a:schemeClr val="bg1"/>
                  </a:solidFill>
                </a:rPr>
                <a:t>模型的训练</a:t>
              </a:r>
            </a:p>
          </p:txBody>
        </p:sp>
      </p:grpSp>
      <p:pic>
        <p:nvPicPr>
          <p:cNvPr id="3" name="图片 2">
            <a:extLst>
              <a:ext uri="{FF2B5EF4-FFF2-40B4-BE49-F238E27FC236}">
                <a16:creationId xmlns:a16="http://schemas.microsoft.com/office/drawing/2014/main" id="{9FB48DF5-1FE5-A6ED-6321-DFC292EDE120}"/>
              </a:ext>
            </a:extLst>
          </p:cNvPr>
          <p:cNvPicPr>
            <a:picLocks noChangeAspect="1"/>
          </p:cNvPicPr>
          <p:nvPr/>
        </p:nvPicPr>
        <p:blipFill>
          <a:blip r:embed="rId3"/>
          <a:stretch>
            <a:fillRect/>
          </a:stretch>
        </p:blipFill>
        <p:spPr>
          <a:xfrm>
            <a:off x="333203" y="2309598"/>
            <a:ext cx="3962743" cy="1104996"/>
          </a:xfrm>
          <a:prstGeom prst="rect">
            <a:avLst/>
          </a:prstGeom>
        </p:spPr>
      </p:pic>
      <p:pic>
        <p:nvPicPr>
          <p:cNvPr id="6" name="图片 5">
            <a:extLst>
              <a:ext uri="{FF2B5EF4-FFF2-40B4-BE49-F238E27FC236}">
                <a16:creationId xmlns:a16="http://schemas.microsoft.com/office/drawing/2014/main" id="{F502ABAF-C3E5-7235-4127-1AF6041D0EE1}"/>
              </a:ext>
            </a:extLst>
          </p:cNvPr>
          <p:cNvPicPr>
            <a:picLocks noChangeAspect="1"/>
          </p:cNvPicPr>
          <p:nvPr/>
        </p:nvPicPr>
        <p:blipFill rotWithShape="1">
          <a:blip r:embed="rId4"/>
          <a:srcRect r="23730"/>
          <a:stretch/>
        </p:blipFill>
        <p:spPr>
          <a:xfrm>
            <a:off x="140461" y="3657648"/>
            <a:ext cx="4849797" cy="3009852"/>
          </a:xfrm>
          <a:prstGeom prst="rect">
            <a:avLst/>
          </a:prstGeom>
        </p:spPr>
      </p:pic>
      <p:pic>
        <p:nvPicPr>
          <p:cNvPr id="9" name="图片 8">
            <a:extLst>
              <a:ext uri="{FF2B5EF4-FFF2-40B4-BE49-F238E27FC236}">
                <a16:creationId xmlns:a16="http://schemas.microsoft.com/office/drawing/2014/main" id="{97409D76-7E58-FBAD-9935-62884335323F}"/>
              </a:ext>
            </a:extLst>
          </p:cNvPr>
          <p:cNvPicPr>
            <a:picLocks noChangeAspect="1"/>
          </p:cNvPicPr>
          <p:nvPr/>
        </p:nvPicPr>
        <p:blipFill>
          <a:blip r:embed="rId5"/>
          <a:stretch>
            <a:fillRect/>
          </a:stretch>
        </p:blipFill>
        <p:spPr>
          <a:xfrm>
            <a:off x="5389138" y="1639984"/>
            <a:ext cx="6330172" cy="1104996"/>
          </a:xfrm>
          <a:prstGeom prst="rect">
            <a:avLst/>
          </a:prstGeom>
        </p:spPr>
      </p:pic>
      <p:pic>
        <p:nvPicPr>
          <p:cNvPr id="11" name="图片 10">
            <a:extLst>
              <a:ext uri="{FF2B5EF4-FFF2-40B4-BE49-F238E27FC236}">
                <a16:creationId xmlns:a16="http://schemas.microsoft.com/office/drawing/2014/main" id="{AA7F45FA-800C-38B7-51BB-63B7FAF77B48}"/>
              </a:ext>
            </a:extLst>
          </p:cNvPr>
          <p:cNvPicPr>
            <a:picLocks noChangeAspect="1"/>
          </p:cNvPicPr>
          <p:nvPr/>
        </p:nvPicPr>
        <p:blipFill>
          <a:blip r:embed="rId6"/>
          <a:stretch>
            <a:fillRect/>
          </a:stretch>
        </p:blipFill>
        <p:spPr>
          <a:xfrm>
            <a:off x="5389138" y="3332231"/>
            <a:ext cx="6444914" cy="3474211"/>
          </a:xfrm>
          <a:prstGeom prst="rect">
            <a:avLst/>
          </a:prstGeom>
        </p:spPr>
      </p:pic>
      <p:sp>
        <p:nvSpPr>
          <p:cNvPr id="12" name="箭头: 右弧形 11">
            <a:extLst>
              <a:ext uri="{FF2B5EF4-FFF2-40B4-BE49-F238E27FC236}">
                <a16:creationId xmlns:a16="http://schemas.microsoft.com/office/drawing/2014/main" id="{C5DF6271-686F-D212-D25A-B47C262E6948}"/>
              </a:ext>
            </a:extLst>
          </p:cNvPr>
          <p:cNvSpPr/>
          <p:nvPr/>
        </p:nvSpPr>
        <p:spPr>
          <a:xfrm>
            <a:off x="3238500" y="2914650"/>
            <a:ext cx="381000" cy="742997"/>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9C5BC8F8-ED46-6B86-B5CF-E1CE4CDDDACC}"/>
              </a:ext>
            </a:extLst>
          </p:cNvPr>
          <p:cNvSpPr txBox="1"/>
          <p:nvPr/>
        </p:nvSpPr>
        <p:spPr>
          <a:xfrm>
            <a:off x="2938515" y="2132747"/>
            <a:ext cx="2364897" cy="369332"/>
          </a:xfrm>
          <a:prstGeom prst="rect">
            <a:avLst/>
          </a:prstGeom>
          <a:noFill/>
        </p:spPr>
        <p:txBody>
          <a:bodyPr wrap="square" rtlCol="0">
            <a:spAutoFit/>
          </a:bodyPr>
          <a:lstStyle/>
          <a:p>
            <a:r>
              <a:rPr lang="en-US" altLang="zh-CN" b="1" dirty="0" err="1">
                <a:ln w="0"/>
                <a:effectLst>
                  <a:outerShdw blurRad="38100" dist="38100" dir="2700000" algn="tl">
                    <a:srgbClr val="000000">
                      <a:alpha val="43137"/>
                    </a:srgbClr>
                  </a:outerShdw>
                </a:effectLst>
                <a:latin typeface="方正宋刻本秀楷简体" panose="02000000000000000000" pitchFamily="2" charset="-122"/>
                <a:ea typeface="方正宋刻本秀楷简体" panose="02000000000000000000" pitchFamily="2" charset="-122"/>
              </a:rPr>
              <a:t>RunBuilder</a:t>
            </a:r>
            <a:r>
              <a:rPr lang="zh-CN" altLang="en-US" b="1" dirty="0">
                <a:ln w="0"/>
                <a:effectLst>
                  <a:outerShdw blurRad="38100" dist="38100" dir="2700000" algn="tl">
                    <a:srgbClr val="000000">
                      <a:alpha val="43137"/>
                    </a:srgbClr>
                  </a:outerShdw>
                </a:effectLst>
                <a:latin typeface="方正宋刻本秀楷简体" panose="02000000000000000000" pitchFamily="2" charset="-122"/>
                <a:ea typeface="方正宋刻本秀楷简体" panose="02000000000000000000" pitchFamily="2" charset="-122"/>
              </a:rPr>
              <a:t>的作用效果</a:t>
            </a:r>
          </a:p>
        </p:txBody>
      </p:sp>
      <p:sp>
        <p:nvSpPr>
          <p:cNvPr id="22" name="文本框 21">
            <a:extLst>
              <a:ext uri="{FF2B5EF4-FFF2-40B4-BE49-F238E27FC236}">
                <a16:creationId xmlns:a16="http://schemas.microsoft.com/office/drawing/2014/main" id="{041BE3AE-AC9D-4116-FF8D-02CA8D624680}"/>
              </a:ext>
            </a:extLst>
          </p:cNvPr>
          <p:cNvSpPr txBox="1"/>
          <p:nvPr/>
        </p:nvSpPr>
        <p:spPr>
          <a:xfrm>
            <a:off x="5303413" y="1100474"/>
            <a:ext cx="2414444" cy="369332"/>
          </a:xfrm>
          <a:prstGeom prst="rect">
            <a:avLst/>
          </a:prstGeom>
          <a:noFill/>
        </p:spPr>
        <p:txBody>
          <a:bodyPr wrap="none" rtlCol="0">
            <a:spAutoFit/>
          </a:bodyPr>
          <a:lstStyle/>
          <a:p>
            <a:r>
              <a:rPr lang="en-US" altLang="zh-CN" b="1" dirty="0" err="1">
                <a:ln w="0"/>
                <a:effectLst>
                  <a:outerShdw blurRad="38100" dist="38100" dir="2700000" algn="tl">
                    <a:srgbClr val="000000">
                      <a:alpha val="43137"/>
                    </a:srgbClr>
                  </a:outerShdw>
                </a:effectLst>
                <a:latin typeface="方正宋刻本秀楷简体" panose="02000000000000000000" pitchFamily="2" charset="-122"/>
                <a:ea typeface="方正宋刻本秀楷简体" panose="02000000000000000000" pitchFamily="2" charset="-122"/>
              </a:rPr>
              <a:t>RunManger</a:t>
            </a:r>
            <a:r>
              <a:rPr lang="zh-CN" altLang="en-US" b="1" dirty="0">
                <a:ln w="0"/>
                <a:effectLst>
                  <a:outerShdw blurRad="38100" dist="38100" dir="2700000" algn="tl">
                    <a:srgbClr val="000000">
                      <a:alpha val="43137"/>
                    </a:srgbClr>
                  </a:outerShdw>
                </a:effectLst>
                <a:latin typeface="方正宋刻本秀楷简体" panose="02000000000000000000" pitchFamily="2" charset="-122"/>
                <a:ea typeface="方正宋刻本秀楷简体" panose="02000000000000000000" pitchFamily="2" charset="-122"/>
              </a:rPr>
              <a:t>的作用效果</a:t>
            </a:r>
          </a:p>
        </p:txBody>
      </p:sp>
      <p:sp>
        <p:nvSpPr>
          <p:cNvPr id="23" name="文本框 22">
            <a:extLst>
              <a:ext uri="{FF2B5EF4-FFF2-40B4-BE49-F238E27FC236}">
                <a16:creationId xmlns:a16="http://schemas.microsoft.com/office/drawing/2014/main" id="{41DF5AF9-F841-5243-E35E-E20EC1D2F842}"/>
              </a:ext>
            </a:extLst>
          </p:cNvPr>
          <p:cNvSpPr txBox="1"/>
          <p:nvPr/>
        </p:nvSpPr>
        <p:spPr>
          <a:xfrm>
            <a:off x="5389138" y="2938920"/>
            <a:ext cx="1665841" cy="369332"/>
          </a:xfrm>
          <a:prstGeom prst="rect">
            <a:avLst/>
          </a:prstGeom>
          <a:noFill/>
        </p:spPr>
        <p:txBody>
          <a:bodyPr wrap="none" rtlCol="0">
            <a:spAutoFit/>
          </a:bodyPr>
          <a:lstStyle/>
          <a:p>
            <a:r>
              <a:rPr lang="en-US" altLang="zh-CN" b="1" dirty="0">
                <a:ln w="0"/>
                <a:effectLst>
                  <a:outerShdw blurRad="38100" dist="38100" dir="2700000" algn="tl">
                    <a:srgbClr val="000000">
                      <a:alpha val="43137"/>
                    </a:srgbClr>
                  </a:outerShdw>
                </a:effectLst>
                <a:latin typeface="方正宋刻本秀楷简体" panose="02000000000000000000" pitchFamily="2" charset="-122"/>
                <a:ea typeface="方正宋刻本秀楷简体" panose="02000000000000000000" pitchFamily="2" charset="-122"/>
              </a:rPr>
              <a:t>AlexNet</a:t>
            </a:r>
            <a:r>
              <a:rPr lang="zh-CN" altLang="en-US" b="1" dirty="0">
                <a:ln w="0"/>
                <a:effectLst>
                  <a:outerShdw blurRad="38100" dist="38100" dir="2700000" algn="tl">
                    <a:srgbClr val="000000">
                      <a:alpha val="43137"/>
                    </a:srgbClr>
                  </a:outerShdw>
                </a:effectLst>
                <a:latin typeface="方正宋刻本秀楷简体" panose="02000000000000000000" pitchFamily="2" charset="-122"/>
                <a:ea typeface="方正宋刻本秀楷简体" panose="02000000000000000000" pitchFamily="2" charset="-122"/>
              </a:rPr>
              <a:t>的结果</a:t>
            </a:r>
          </a:p>
        </p:txBody>
      </p:sp>
      <p:sp>
        <p:nvSpPr>
          <p:cNvPr id="24" name="PA_文本框 5">
            <a:extLst>
              <a:ext uri="{FF2B5EF4-FFF2-40B4-BE49-F238E27FC236}">
                <a16:creationId xmlns:a16="http://schemas.microsoft.com/office/drawing/2014/main" id="{034184F3-D139-B530-6AEA-0F06A8EBB07D}"/>
              </a:ext>
            </a:extLst>
          </p:cNvPr>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2.3 </a:t>
            </a:r>
            <a:r>
              <a:rPr lang="zh-CN" altLang="en-US" sz="4800" dirty="0">
                <a:solidFill>
                  <a:prstClr val="white"/>
                </a:solidFill>
              </a:rPr>
              <a:t>神经网络</a:t>
            </a:r>
          </a:p>
        </p:txBody>
      </p:sp>
    </p:spTree>
    <p:extLst>
      <p:ext uri="{BB962C8B-B14F-4D97-AF65-F5344CB8AC3E}">
        <p14:creationId xmlns:p14="http://schemas.microsoft.com/office/powerpoint/2010/main" val="1547059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PA_文本框 5">
            <a:extLst>
              <a:ext uri="{FF2B5EF4-FFF2-40B4-BE49-F238E27FC236}">
                <a16:creationId xmlns:a16="http://schemas.microsoft.com/office/drawing/2014/main" id="{D86506D2-D4E9-D93F-5042-A7990BF3BB3D}"/>
              </a:ext>
            </a:extLst>
          </p:cNvPr>
          <p:cNvSpPr txBox="1"/>
          <p:nvPr>
            <p:custDataLst>
              <p:tags r:id="rId1"/>
            </p:custDataLst>
          </p:nvPr>
        </p:nvSpPr>
        <p:spPr>
          <a:xfrm>
            <a:off x="4244342" y="106769"/>
            <a:ext cx="7067550" cy="769441"/>
          </a:xfrm>
          <a:prstGeom prst="rect">
            <a:avLst/>
          </a:prstGeom>
          <a:noFill/>
          <a:ln w="57150">
            <a:noFill/>
          </a:ln>
        </p:spPr>
        <p:txBody>
          <a:bodyPr wrap="square" rtlCol="0">
            <a:spAutoFit/>
          </a:bodyPr>
          <a:lstStyle/>
          <a:p>
            <a:pPr lvl="0"/>
            <a:r>
              <a:rPr lang="en-US" altLang="zh-CN" sz="4400" dirty="0">
                <a:solidFill>
                  <a:prstClr val="white"/>
                </a:solidFill>
              </a:rPr>
              <a:t>2.4 </a:t>
            </a:r>
            <a:r>
              <a:rPr lang="zh-CN" altLang="en-US" sz="4400" dirty="0">
                <a:solidFill>
                  <a:prstClr val="white"/>
                </a:solidFill>
              </a:rPr>
              <a:t>前后端设计</a:t>
            </a:r>
          </a:p>
        </p:txBody>
      </p:sp>
      <p:pic>
        <p:nvPicPr>
          <p:cNvPr id="4" name="图片 3">
            <a:extLst>
              <a:ext uri="{FF2B5EF4-FFF2-40B4-BE49-F238E27FC236}">
                <a16:creationId xmlns:a16="http://schemas.microsoft.com/office/drawing/2014/main" id="{76402DA5-C45E-BA24-ECE8-613230968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85" y="1131329"/>
            <a:ext cx="6313013" cy="5235181"/>
          </a:xfrm>
          <a:prstGeom prst="rect">
            <a:avLst/>
          </a:prstGeom>
        </p:spPr>
      </p:pic>
      <p:sp>
        <p:nvSpPr>
          <p:cNvPr id="5" name="文本框 4">
            <a:extLst>
              <a:ext uri="{FF2B5EF4-FFF2-40B4-BE49-F238E27FC236}">
                <a16:creationId xmlns:a16="http://schemas.microsoft.com/office/drawing/2014/main" id="{DA14E232-3A4F-682D-5205-25E455758314}"/>
              </a:ext>
            </a:extLst>
          </p:cNvPr>
          <p:cNvSpPr txBox="1"/>
          <p:nvPr/>
        </p:nvSpPr>
        <p:spPr>
          <a:xfrm>
            <a:off x="7315200" y="2524025"/>
            <a:ext cx="4152900" cy="2952155"/>
          </a:xfrm>
          <a:prstGeom prst="rect">
            <a:avLst/>
          </a:prstGeom>
          <a:noFill/>
        </p:spPr>
        <p:txBody>
          <a:bodyPr wrap="square" rtlCol="0">
            <a:spAutoFit/>
          </a:bodyPr>
          <a:lstStyle/>
          <a:p>
            <a:pPr indent="457200">
              <a:lnSpc>
                <a:spcPct val="150000"/>
              </a:lnSpc>
            </a:pPr>
            <a:r>
              <a:rPr lang="en-US" altLang="zh-CN" sz="1800" b="1" dirty="0">
                <a:effectLst/>
                <a:latin typeface="Times New Roman" panose="02020603050405020304" pitchFamily="18" charset="0"/>
                <a:ea typeface="宋体" panose="02010600030101010101" pitchFamily="2" charset="-122"/>
              </a:rPr>
              <a:t>Django</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是基于</a:t>
            </a:r>
            <a:r>
              <a:rPr lang="en-US" altLang="zh-CN" sz="1800" b="1" dirty="0">
                <a:effectLst/>
                <a:latin typeface="Times New Roman" panose="02020603050405020304" pitchFamily="18" charset="0"/>
                <a:ea typeface="宋体" panose="02010600030101010101" pitchFamily="2" charset="-122"/>
              </a:rPr>
              <a:t>Python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的一个</a:t>
            </a:r>
            <a:r>
              <a:rPr lang="en-US" altLang="zh-CN" sz="1800" b="1" dirty="0">
                <a:effectLst/>
                <a:latin typeface="Times New Roman" panose="02020603050405020304" pitchFamily="18" charset="0"/>
                <a:ea typeface="宋体" panose="02010600030101010101" pitchFamily="2" charset="-122"/>
              </a:rPr>
              <a:t>WEB</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框架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rPr>
              <a:t>Django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中需要实现模型的加载，音频文件的处理等功能，实现功能接口初始化随机歌曲以及提供用户喜欢的相似歌曲推荐的接口，预测推荐音乐的接口需要使用到训练好的模型。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同时需要设计出合适的前端页面。</a:t>
            </a:r>
            <a:endParaRPr lang="zh-CN" altLang="en-US" dirty="0"/>
          </a:p>
        </p:txBody>
      </p:sp>
    </p:spTree>
    <p:extLst>
      <p:ext uri="{BB962C8B-B14F-4D97-AF65-F5344CB8AC3E}">
        <p14:creationId xmlns:p14="http://schemas.microsoft.com/office/powerpoint/2010/main" val="18342818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6EC776FA-62F7-DF8A-A584-9D14A2E2EC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008" y="1001613"/>
            <a:ext cx="10199929" cy="5349419"/>
          </a:xfrm>
          <a:prstGeom prst="rect">
            <a:avLst/>
          </a:prstGeom>
          <a:noFill/>
          <a:ln>
            <a:noFill/>
          </a:ln>
        </p:spPr>
      </p:pic>
      <p:sp>
        <p:nvSpPr>
          <p:cNvPr id="9" name="PA_文本框 5">
            <a:extLst>
              <a:ext uri="{FF2B5EF4-FFF2-40B4-BE49-F238E27FC236}">
                <a16:creationId xmlns:a16="http://schemas.microsoft.com/office/drawing/2014/main" id="{E3667F8B-9509-EF34-C83A-9D24C3D64A0C}"/>
              </a:ext>
            </a:extLst>
          </p:cNvPr>
          <p:cNvSpPr txBox="1"/>
          <p:nvPr>
            <p:custDataLst>
              <p:tags r:id="rId1"/>
            </p:custDataLst>
          </p:nvPr>
        </p:nvSpPr>
        <p:spPr>
          <a:xfrm>
            <a:off x="4244342" y="106769"/>
            <a:ext cx="7067550" cy="769441"/>
          </a:xfrm>
          <a:prstGeom prst="rect">
            <a:avLst/>
          </a:prstGeom>
          <a:noFill/>
          <a:ln w="57150">
            <a:noFill/>
          </a:ln>
        </p:spPr>
        <p:txBody>
          <a:bodyPr wrap="square" rtlCol="0">
            <a:spAutoFit/>
          </a:bodyPr>
          <a:lstStyle/>
          <a:p>
            <a:pPr lvl="0"/>
            <a:r>
              <a:rPr lang="en-US" altLang="zh-CN" sz="4400" dirty="0">
                <a:solidFill>
                  <a:prstClr val="white"/>
                </a:solidFill>
              </a:rPr>
              <a:t>2.4 </a:t>
            </a:r>
            <a:r>
              <a:rPr lang="zh-CN" altLang="en-US" sz="4400" dirty="0">
                <a:solidFill>
                  <a:prstClr val="white"/>
                </a:solidFill>
              </a:rPr>
              <a:t>前后端设计</a:t>
            </a:r>
          </a:p>
        </p:txBody>
      </p:sp>
    </p:spTree>
    <p:extLst>
      <p:ext uri="{BB962C8B-B14F-4D97-AF65-F5344CB8AC3E}">
        <p14:creationId xmlns:p14="http://schemas.microsoft.com/office/powerpoint/2010/main" val="2701298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21D90252-6A69-F859-F22C-B7917282E943}"/>
              </a:ext>
            </a:extLst>
          </p:cNvPr>
          <p:cNvPicPr>
            <a:picLocks noChangeAspect="1"/>
          </p:cNvPicPr>
          <p:nvPr/>
        </p:nvPicPr>
        <p:blipFill rotWithShape="1">
          <a:blip r:embed="rId3">
            <a:extLst>
              <a:ext uri="{28A0092B-C50C-407E-A947-70E740481C1C}">
                <a14:useLocalDpi xmlns:a14="http://schemas.microsoft.com/office/drawing/2010/main" val="0"/>
              </a:ext>
            </a:extLst>
          </a:blip>
          <a:srcRect l="24695" t="3875" r="-1" b="4237"/>
          <a:stretch/>
        </p:blipFill>
        <p:spPr bwMode="auto">
          <a:xfrm>
            <a:off x="76200" y="1675766"/>
            <a:ext cx="6128096" cy="4449761"/>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876B432F-F58D-0A2A-D06C-0D9551C14D32}"/>
              </a:ext>
            </a:extLst>
          </p:cNvPr>
          <p:cNvPicPr>
            <a:picLocks noChangeAspect="1"/>
          </p:cNvPicPr>
          <p:nvPr/>
        </p:nvPicPr>
        <p:blipFill rotWithShape="1">
          <a:blip r:embed="rId4">
            <a:extLst>
              <a:ext uri="{28A0092B-C50C-407E-A947-70E740481C1C}">
                <a14:useLocalDpi xmlns:a14="http://schemas.microsoft.com/office/drawing/2010/main" val="0"/>
              </a:ext>
            </a:extLst>
          </a:blip>
          <a:srcRect l="24486" t="3219" r="962" b="3236"/>
          <a:stretch/>
        </p:blipFill>
        <p:spPr bwMode="auto">
          <a:xfrm>
            <a:off x="6581772" y="1635609"/>
            <a:ext cx="5610225" cy="4451817"/>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49C41965-C51D-6020-C0CC-05C2B3DB9488}"/>
              </a:ext>
            </a:extLst>
          </p:cNvPr>
          <p:cNvPicPr>
            <a:picLocks noChangeAspect="1"/>
          </p:cNvPicPr>
          <p:nvPr/>
        </p:nvPicPr>
        <p:blipFill rotWithShape="1">
          <a:blip r:embed="rId3">
            <a:extLst>
              <a:ext uri="{28A0092B-C50C-407E-A947-70E740481C1C}">
                <a14:useLocalDpi xmlns:a14="http://schemas.microsoft.com/office/drawing/2010/main" val="0"/>
              </a:ext>
            </a:extLst>
          </a:blip>
          <a:srcRect l="1786" t="43610" r="84156" b="45453"/>
          <a:stretch/>
        </p:blipFill>
        <p:spPr bwMode="auto">
          <a:xfrm>
            <a:off x="2025015" y="6309043"/>
            <a:ext cx="1028700" cy="476250"/>
          </a:xfrm>
          <a:prstGeom prst="rect">
            <a:avLst/>
          </a:prstGeom>
          <a:noFill/>
          <a:ln>
            <a:noFill/>
          </a:ln>
          <a:extLst>
            <a:ext uri="{53640926-AAD7-44D8-BBD7-CCE9431645EC}">
              <a14:shadowObscured xmlns:a14="http://schemas.microsoft.com/office/drawing/2010/main"/>
            </a:ext>
          </a:extLst>
        </p:spPr>
      </p:pic>
      <p:sp>
        <p:nvSpPr>
          <p:cNvPr id="2" name="箭头: 右 1">
            <a:extLst>
              <a:ext uri="{FF2B5EF4-FFF2-40B4-BE49-F238E27FC236}">
                <a16:creationId xmlns:a16="http://schemas.microsoft.com/office/drawing/2014/main" id="{7CFD6994-F54D-657F-644E-BB7F6CE17C9B}"/>
              </a:ext>
            </a:extLst>
          </p:cNvPr>
          <p:cNvSpPr/>
          <p:nvPr/>
        </p:nvSpPr>
        <p:spPr>
          <a:xfrm>
            <a:off x="6096000" y="3753008"/>
            <a:ext cx="428625" cy="295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直角双向 3">
            <a:extLst>
              <a:ext uri="{FF2B5EF4-FFF2-40B4-BE49-F238E27FC236}">
                <a16:creationId xmlns:a16="http://schemas.microsoft.com/office/drawing/2014/main" id="{6167DE06-76CC-9E1A-EEFD-4B98EE8D60AA}"/>
              </a:ext>
            </a:extLst>
          </p:cNvPr>
          <p:cNvSpPr/>
          <p:nvPr/>
        </p:nvSpPr>
        <p:spPr>
          <a:xfrm>
            <a:off x="3053715" y="6096951"/>
            <a:ext cx="377478" cy="52569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直角双向 13">
            <a:extLst>
              <a:ext uri="{FF2B5EF4-FFF2-40B4-BE49-F238E27FC236}">
                <a16:creationId xmlns:a16="http://schemas.microsoft.com/office/drawing/2014/main" id="{C156349A-D320-8238-120D-5C35311ED7BA}"/>
              </a:ext>
            </a:extLst>
          </p:cNvPr>
          <p:cNvSpPr/>
          <p:nvPr/>
        </p:nvSpPr>
        <p:spPr>
          <a:xfrm>
            <a:off x="9873972" y="6106476"/>
            <a:ext cx="377478" cy="52569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2BE1461-6900-B6BE-BD63-4BBE2B3ACDCD}"/>
              </a:ext>
            </a:extLst>
          </p:cNvPr>
          <p:cNvPicPr>
            <a:picLocks noChangeAspect="1"/>
          </p:cNvPicPr>
          <p:nvPr/>
        </p:nvPicPr>
        <p:blipFill rotWithShape="1">
          <a:blip r:embed="rId5">
            <a:extLst>
              <a:ext uri="{28A0092B-C50C-407E-A947-70E740481C1C}">
                <a14:useLocalDpi xmlns:a14="http://schemas.microsoft.com/office/drawing/2010/main" val="0"/>
              </a:ext>
            </a:extLst>
          </a:blip>
          <a:srcRect l="1377" t="45559" r="83902" b="44515"/>
          <a:stretch/>
        </p:blipFill>
        <p:spPr>
          <a:xfrm>
            <a:off x="8641436" y="6269120"/>
            <a:ext cx="1232536" cy="525698"/>
          </a:xfrm>
          <a:prstGeom prst="rect">
            <a:avLst/>
          </a:prstGeom>
        </p:spPr>
      </p:pic>
      <p:grpSp>
        <p:nvGrpSpPr>
          <p:cNvPr id="17" name="组合 16">
            <a:extLst>
              <a:ext uri="{FF2B5EF4-FFF2-40B4-BE49-F238E27FC236}">
                <a16:creationId xmlns:a16="http://schemas.microsoft.com/office/drawing/2014/main" id="{6DD1338E-826A-ED9F-BEB5-7459BCD47BB8}"/>
              </a:ext>
            </a:extLst>
          </p:cNvPr>
          <p:cNvGrpSpPr/>
          <p:nvPr/>
        </p:nvGrpSpPr>
        <p:grpSpPr>
          <a:xfrm>
            <a:off x="152400" y="1007593"/>
            <a:ext cx="2386965" cy="561341"/>
            <a:chOff x="2219960" y="1221606"/>
            <a:chExt cx="2119119" cy="471638"/>
          </a:xfrm>
        </p:grpSpPr>
        <p:sp>
          <p:nvSpPr>
            <p:cNvPr id="19" name="矩形: 圆角 18">
              <a:extLst>
                <a:ext uri="{FF2B5EF4-FFF2-40B4-BE49-F238E27FC236}">
                  <a16:creationId xmlns:a16="http://schemas.microsoft.com/office/drawing/2014/main" id="{FF2E3912-3605-808E-67B4-2474D0700FCD}"/>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CE4C999-511F-7E16-8DFB-1666683AF0B8}"/>
                </a:ext>
              </a:extLst>
            </p:cNvPr>
            <p:cNvSpPr txBox="1"/>
            <p:nvPr/>
          </p:nvSpPr>
          <p:spPr>
            <a:xfrm>
              <a:off x="2422849" y="1257824"/>
              <a:ext cx="1916230" cy="377914"/>
            </a:xfrm>
            <a:prstGeom prst="rect">
              <a:avLst/>
            </a:prstGeom>
            <a:noFill/>
          </p:spPr>
          <p:txBody>
            <a:bodyPr wrap="square" rtlCol="0">
              <a:spAutoFit/>
            </a:bodyPr>
            <a:lstStyle/>
            <a:p>
              <a:r>
                <a:rPr lang="zh-CN" altLang="en-US" sz="2400" dirty="0">
                  <a:solidFill>
                    <a:schemeClr val="bg1"/>
                  </a:solidFill>
                </a:rPr>
                <a:t>关键类说明</a:t>
              </a:r>
            </a:p>
          </p:txBody>
        </p:sp>
      </p:grpSp>
      <p:grpSp>
        <p:nvGrpSpPr>
          <p:cNvPr id="21" name="组合 20">
            <a:extLst>
              <a:ext uri="{FF2B5EF4-FFF2-40B4-BE49-F238E27FC236}">
                <a16:creationId xmlns:a16="http://schemas.microsoft.com/office/drawing/2014/main" id="{4DC92432-79C7-AFE8-2610-EB486EB99A7D}"/>
              </a:ext>
            </a:extLst>
          </p:cNvPr>
          <p:cNvGrpSpPr/>
          <p:nvPr/>
        </p:nvGrpSpPr>
        <p:grpSpPr>
          <a:xfrm>
            <a:off x="2907839" y="1068907"/>
            <a:ext cx="1469592" cy="505576"/>
            <a:chOff x="2219960" y="1221606"/>
            <a:chExt cx="2213409" cy="471638"/>
          </a:xfrm>
        </p:grpSpPr>
        <p:sp>
          <p:nvSpPr>
            <p:cNvPr id="22" name="矩形: 圆角 21">
              <a:extLst>
                <a:ext uri="{FF2B5EF4-FFF2-40B4-BE49-F238E27FC236}">
                  <a16:creationId xmlns:a16="http://schemas.microsoft.com/office/drawing/2014/main" id="{E38F5C93-C0F3-B6CB-938F-30608E3008B9}"/>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186519C-6877-0AE2-9AD7-643F6B974311}"/>
                </a:ext>
              </a:extLst>
            </p:cNvPr>
            <p:cNvSpPr txBox="1"/>
            <p:nvPr/>
          </p:nvSpPr>
          <p:spPr>
            <a:xfrm>
              <a:off x="2517139" y="1228174"/>
              <a:ext cx="1916230" cy="430675"/>
            </a:xfrm>
            <a:prstGeom prst="rect">
              <a:avLst/>
            </a:prstGeom>
            <a:noFill/>
          </p:spPr>
          <p:txBody>
            <a:bodyPr wrap="square" rtlCol="0">
              <a:spAutoFit/>
            </a:bodyPr>
            <a:lstStyle/>
            <a:p>
              <a:r>
                <a:rPr lang="zh-CN" altLang="en-US" sz="2400" dirty="0">
                  <a:solidFill>
                    <a:schemeClr val="bg1"/>
                  </a:solidFill>
                </a:rPr>
                <a:t>后端</a:t>
              </a:r>
            </a:p>
          </p:txBody>
        </p:sp>
      </p:grpSp>
      <p:sp>
        <p:nvSpPr>
          <p:cNvPr id="12" name="箭头: 右 11">
            <a:extLst>
              <a:ext uri="{FF2B5EF4-FFF2-40B4-BE49-F238E27FC236}">
                <a16:creationId xmlns:a16="http://schemas.microsoft.com/office/drawing/2014/main" id="{E848DD43-6DF7-0384-FA6C-8BA46450D7EE}"/>
              </a:ext>
            </a:extLst>
          </p:cNvPr>
          <p:cNvSpPr/>
          <p:nvPr/>
        </p:nvSpPr>
        <p:spPr>
          <a:xfrm>
            <a:off x="2428034" y="1200738"/>
            <a:ext cx="394224" cy="268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文本框 5">
            <a:extLst>
              <a:ext uri="{FF2B5EF4-FFF2-40B4-BE49-F238E27FC236}">
                <a16:creationId xmlns:a16="http://schemas.microsoft.com/office/drawing/2014/main" id="{5146B021-1C98-ED39-6745-C57507FE4104}"/>
              </a:ext>
            </a:extLst>
          </p:cNvPr>
          <p:cNvSpPr txBox="1"/>
          <p:nvPr>
            <p:custDataLst>
              <p:tags r:id="rId1"/>
            </p:custDataLst>
          </p:nvPr>
        </p:nvSpPr>
        <p:spPr>
          <a:xfrm>
            <a:off x="4244342" y="106769"/>
            <a:ext cx="7067550" cy="769441"/>
          </a:xfrm>
          <a:prstGeom prst="rect">
            <a:avLst/>
          </a:prstGeom>
          <a:noFill/>
          <a:ln w="57150">
            <a:noFill/>
          </a:ln>
        </p:spPr>
        <p:txBody>
          <a:bodyPr wrap="square" rtlCol="0">
            <a:spAutoFit/>
          </a:bodyPr>
          <a:lstStyle/>
          <a:p>
            <a:pPr lvl="0"/>
            <a:r>
              <a:rPr lang="en-US" altLang="zh-CN" sz="4400" dirty="0">
                <a:solidFill>
                  <a:prstClr val="white"/>
                </a:solidFill>
              </a:rPr>
              <a:t>2.4 </a:t>
            </a:r>
            <a:r>
              <a:rPr lang="zh-CN" altLang="en-US" sz="4400" dirty="0">
                <a:solidFill>
                  <a:prstClr val="white"/>
                </a:solidFill>
              </a:rPr>
              <a:t>前后端设计</a:t>
            </a:r>
          </a:p>
        </p:txBody>
      </p:sp>
    </p:spTree>
    <p:extLst>
      <p:ext uri="{BB962C8B-B14F-4D97-AF65-F5344CB8AC3E}">
        <p14:creationId xmlns:p14="http://schemas.microsoft.com/office/powerpoint/2010/main" val="5637825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68AFB2-0097-4233-8EF6-551E98075E7F}"/>
              </a:ext>
            </a:extLst>
          </p:cNvPr>
          <p:cNvPicPr>
            <a:picLocks noChangeAspect="1"/>
          </p:cNvPicPr>
          <p:nvPr/>
        </p:nvPicPr>
        <p:blipFill rotWithShape="1">
          <a:blip r:embed="rId2"/>
          <a:srcRect r="36000"/>
          <a:stretch/>
        </p:blipFill>
        <p:spPr>
          <a:xfrm rot="10800000">
            <a:off x="2031490" y="1210484"/>
            <a:ext cx="9751770" cy="4554589"/>
          </a:xfrm>
          <a:prstGeom prst="rect">
            <a:avLst/>
          </a:prstGeom>
        </p:spPr>
      </p:pic>
      <p:sp>
        <p:nvSpPr>
          <p:cNvPr id="14" name="矩形 13"/>
          <p:cNvSpPr/>
          <p:nvPr/>
        </p:nvSpPr>
        <p:spPr>
          <a:xfrm>
            <a:off x="2031490" y="1210492"/>
            <a:ext cx="9751770" cy="4554582"/>
          </a:xfrm>
          <a:prstGeom prst="rect">
            <a:avLst/>
          </a:prstGeom>
          <a:solidFill>
            <a:schemeClr val="accent6">
              <a:lumMod val="7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3103" y="1015706"/>
            <a:ext cx="4535351" cy="5071297"/>
          </a:xfrm>
          <a:prstGeom prst="rect">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594939" y="1272208"/>
            <a:ext cx="3993515" cy="1384995"/>
          </a:xfrm>
          <a:prstGeom prst="rect">
            <a:avLst/>
          </a:prstGeom>
          <a:noFill/>
        </p:spPr>
        <p:txBody>
          <a:bodyPr wrap="squar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Times New Roman" panose="02020603050405020304" charset="0"/>
                <a:ea typeface="微软雅黑" panose="020B0503020204020204" charset="-122"/>
              </a:rPr>
              <a:t>CONTECTS</a:t>
            </a:r>
          </a:p>
          <a:p>
            <a:pPr algn="ctr"/>
            <a:r>
              <a:rPr lang="zh-CN" altLang="en-US" sz="3600" b="1" dirty="0">
                <a:solidFill>
                  <a:schemeClr val="bg1"/>
                </a:solidFill>
                <a:effectLst>
                  <a:outerShdw blurRad="38100" dist="38100" dir="2700000" algn="tl">
                    <a:srgbClr val="000000">
                      <a:alpha val="43137"/>
                    </a:srgbClr>
                  </a:outerShdw>
                </a:effectLst>
                <a:latin typeface="Times New Roman" panose="02020603050405020304" charset="0"/>
                <a:ea typeface="微软雅黑" panose="020B0503020204020204" charset="-122"/>
              </a:rPr>
              <a:t>目录</a:t>
            </a:r>
            <a:endParaRPr lang="en-US" altLang="zh-CN" sz="3600" b="1" dirty="0">
              <a:solidFill>
                <a:schemeClr val="bg1"/>
              </a:solidFill>
              <a:effectLst>
                <a:outerShdw blurRad="38100" dist="38100" dir="2700000" algn="tl">
                  <a:srgbClr val="000000">
                    <a:alpha val="43137"/>
                  </a:srgbClr>
                </a:outerShdw>
              </a:effectLst>
              <a:latin typeface="Times New Roman" panose="02020603050405020304" charset="0"/>
              <a:ea typeface="微软雅黑" panose="020B0503020204020204" charset="-122"/>
            </a:endParaRPr>
          </a:p>
        </p:txBody>
      </p:sp>
      <p:cxnSp>
        <p:nvCxnSpPr>
          <p:cNvPr id="2" name="直接连接符 1"/>
          <p:cNvCxnSpPr/>
          <p:nvPr/>
        </p:nvCxnSpPr>
        <p:spPr>
          <a:xfrm>
            <a:off x="2468245" y="197423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723614" y="2863650"/>
            <a:ext cx="2540635" cy="400110"/>
          </a:xfrm>
          <a:prstGeom prst="rect">
            <a:avLst/>
          </a:prstGeom>
          <a:noFill/>
        </p:spPr>
        <p:txBody>
          <a:bodyPr wrap="square" rtlCol="0">
            <a:spAutoFit/>
          </a:bodyPr>
          <a:lstStyle/>
          <a:p>
            <a:pPr lvl="0"/>
            <a:r>
              <a:rPr lang="zh-CN" altLang="en-US" sz="2000" dirty="0">
                <a:solidFill>
                  <a:prstClr val="white"/>
                </a:solidFill>
              </a:rPr>
              <a:t>研究背景与意义</a:t>
            </a:r>
          </a:p>
        </p:txBody>
      </p:sp>
      <p:sp>
        <p:nvSpPr>
          <p:cNvPr id="4" name="文本框 3"/>
          <p:cNvSpPr txBox="1"/>
          <p:nvPr/>
        </p:nvSpPr>
        <p:spPr>
          <a:xfrm>
            <a:off x="2723614" y="3551355"/>
            <a:ext cx="2540635" cy="400110"/>
          </a:xfrm>
          <a:prstGeom prst="rect">
            <a:avLst/>
          </a:prstGeom>
          <a:noFill/>
        </p:spPr>
        <p:txBody>
          <a:bodyPr wrap="square" rtlCol="0">
            <a:spAutoFit/>
          </a:bodyPr>
          <a:lstStyle/>
          <a:p>
            <a:pPr lvl="0"/>
            <a:r>
              <a:rPr lang="zh-CN" altLang="en-US" sz="2000" dirty="0">
                <a:solidFill>
                  <a:prstClr val="white"/>
                </a:solidFill>
              </a:rPr>
              <a:t>系统原理与设计</a:t>
            </a:r>
          </a:p>
        </p:txBody>
      </p:sp>
      <p:sp>
        <p:nvSpPr>
          <p:cNvPr id="8" name="文本框 7"/>
          <p:cNvSpPr txBox="1"/>
          <p:nvPr/>
        </p:nvSpPr>
        <p:spPr>
          <a:xfrm>
            <a:off x="2723614" y="4239060"/>
            <a:ext cx="2540635" cy="400110"/>
          </a:xfrm>
          <a:prstGeom prst="rect">
            <a:avLst/>
          </a:prstGeom>
          <a:noFill/>
        </p:spPr>
        <p:txBody>
          <a:bodyPr wrap="square" rtlCol="0">
            <a:spAutoFit/>
          </a:bodyPr>
          <a:lstStyle/>
          <a:p>
            <a:pPr lvl="0"/>
            <a:r>
              <a:rPr lang="zh-CN" altLang="en-US" sz="2000" dirty="0">
                <a:solidFill>
                  <a:prstClr val="white"/>
                </a:solidFill>
              </a:rPr>
              <a:t>作品效果与展示</a:t>
            </a:r>
          </a:p>
        </p:txBody>
      </p:sp>
      <p:sp>
        <p:nvSpPr>
          <p:cNvPr id="9" name="文本框 8"/>
          <p:cNvSpPr txBox="1"/>
          <p:nvPr/>
        </p:nvSpPr>
        <p:spPr>
          <a:xfrm>
            <a:off x="2723614" y="4926765"/>
            <a:ext cx="2540695" cy="400110"/>
          </a:xfrm>
          <a:prstGeom prst="rect">
            <a:avLst/>
          </a:prstGeom>
          <a:noFill/>
        </p:spPr>
        <p:txBody>
          <a:bodyPr wrap="square" rtlCol="0">
            <a:spAutoFit/>
          </a:bodyPr>
          <a:lstStyle/>
          <a:p>
            <a:pPr lvl="0"/>
            <a:r>
              <a:rPr lang="zh-CN" altLang="en-US" sz="2000" dirty="0">
                <a:solidFill>
                  <a:prstClr val="white"/>
                </a:solidFill>
              </a:rPr>
              <a:t>综合总结与致谢</a:t>
            </a:r>
          </a:p>
        </p:txBody>
      </p:sp>
      <p:sp>
        <p:nvSpPr>
          <p:cNvPr id="11" name="椭圆 10"/>
          <p:cNvSpPr/>
          <p:nvPr/>
        </p:nvSpPr>
        <p:spPr>
          <a:xfrm>
            <a:off x="2259237" y="3650555"/>
            <a:ext cx="227330" cy="227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2" name="椭圆 11"/>
          <p:cNvSpPr/>
          <p:nvPr/>
        </p:nvSpPr>
        <p:spPr>
          <a:xfrm>
            <a:off x="2276651" y="4338260"/>
            <a:ext cx="227330" cy="227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3" name="椭圆 12"/>
          <p:cNvSpPr/>
          <p:nvPr/>
        </p:nvSpPr>
        <p:spPr>
          <a:xfrm>
            <a:off x="2285362" y="5025965"/>
            <a:ext cx="227330" cy="227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5" name="椭圆 14">
            <a:extLst>
              <a:ext uri="{FF2B5EF4-FFF2-40B4-BE49-F238E27FC236}">
                <a16:creationId xmlns:a16="http://schemas.microsoft.com/office/drawing/2014/main" id="{989A92EF-F554-40C6-20EB-981883ACC194}"/>
              </a:ext>
            </a:extLst>
          </p:cNvPr>
          <p:cNvSpPr/>
          <p:nvPr/>
        </p:nvSpPr>
        <p:spPr>
          <a:xfrm>
            <a:off x="2253651" y="2956218"/>
            <a:ext cx="227330" cy="227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1000"/>
                                        <p:tgtEl>
                                          <p:spTgt spid="50"/>
                                        </p:tgtEl>
                                      </p:cBhvr>
                                    </p:animEffect>
                                    <p:anim calcmode="lin" valueType="num">
                                      <p:cBhvr>
                                        <p:cTn id="22" dur="1000" fill="hold"/>
                                        <p:tgtEl>
                                          <p:spTgt spid="50"/>
                                        </p:tgtEl>
                                        <p:attrNameLst>
                                          <p:attrName>ppt_x</p:attrName>
                                        </p:attrNameLst>
                                      </p:cBhvr>
                                      <p:tavLst>
                                        <p:tav tm="0">
                                          <p:val>
                                            <p:strVal val="#ppt_x"/>
                                          </p:val>
                                        </p:tav>
                                        <p:tav tm="100000">
                                          <p:val>
                                            <p:strVal val="#ppt_x"/>
                                          </p:val>
                                        </p:tav>
                                      </p:tavLst>
                                    </p:anim>
                                    <p:anim calcmode="lin" valueType="num">
                                      <p:cBhvr>
                                        <p:cTn id="23" dur="1000" fill="hold"/>
                                        <p:tgtEl>
                                          <p:spTgt spid="5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7" grpId="0"/>
      <p:bldP spid="50" grpId="0"/>
      <p:bldP spid="4" grpId="0"/>
      <p:bldP spid="8" grpId="0"/>
      <p:bldP spid="9" grpId="0"/>
      <p:bldP spid="11" grpId="0" animBg="1"/>
      <p:bldP spid="12" grpId="0" animBg="1"/>
      <p:bldP spid="13"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364C179F-0DF6-2C54-4A53-E9515401F03C}"/>
              </a:ext>
            </a:extLst>
          </p:cNvPr>
          <p:cNvPicPr>
            <a:picLocks noChangeAspect="1"/>
          </p:cNvPicPr>
          <p:nvPr/>
        </p:nvPicPr>
        <p:blipFill rotWithShape="1">
          <a:blip r:embed="rId3"/>
          <a:srcRect r="56905"/>
          <a:stretch/>
        </p:blipFill>
        <p:spPr>
          <a:xfrm>
            <a:off x="9540146" y="1119558"/>
            <a:ext cx="2290445" cy="1485900"/>
          </a:xfrm>
          <a:prstGeom prst="rect">
            <a:avLst/>
          </a:prstGeom>
        </p:spPr>
      </p:pic>
      <p:sp>
        <p:nvSpPr>
          <p:cNvPr id="21" name="AutoShape 5">
            <a:extLst>
              <a:ext uri="{FF2B5EF4-FFF2-40B4-BE49-F238E27FC236}">
                <a16:creationId xmlns:a16="http://schemas.microsoft.com/office/drawing/2014/main" id="{98478A6A-672D-BDF1-E94F-C27F970A1A83}"/>
              </a:ext>
            </a:extLst>
          </p:cNvPr>
          <p:cNvSpPr>
            <a:spLocks noChangeArrowheads="1"/>
          </p:cNvSpPr>
          <p:nvPr/>
        </p:nvSpPr>
        <p:spPr bwMode="auto">
          <a:xfrm>
            <a:off x="1695157" y="1891231"/>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暂停</a:t>
            </a:r>
            <a:endParaRPr lang="en-US" altLang="zh-CN" sz="2400" dirty="0">
              <a:solidFill>
                <a:srgbClr val="262626"/>
              </a:solidFill>
              <a:cs typeface="+mn-ea"/>
            </a:endParaRPr>
          </a:p>
        </p:txBody>
      </p:sp>
      <p:sp>
        <p:nvSpPr>
          <p:cNvPr id="22" name="AutoShape 6">
            <a:extLst>
              <a:ext uri="{FF2B5EF4-FFF2-40B4-BE49-F238E27FC236}">
                <a16:creationId xmlns:a16="http://schemas.microsoft.com/office/drawing/2014/main" id="{199CA694-1F77-1891-BC93-7A59CCCA52AA}"/>
              </a:ext>
            </a:extLst>
          </p:cNvPr>
          <p:cNvSpPr>
            <a:spLocks noChangeArrowheads="1"/>
          </p:cNvSpPr>
          <p:nvPr/>
        </p:nvSpPr>
        <p:spPr bwMode="auto">
          <a:xfrm>
            <a:off x="620395" y="2553607"/>
            <a:ext cx="1406863" cy="1217092"/>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播放</a:t>
            </a:r>
            <a:endParaRPr lang="en-US" altLang="zh-CN" sz="2400" dirty="0">
              <a:solidFill>
                <a:srgbClr val="262626"/>
              </a:solidFill>
              <a:cs typeface="+mn-ea"/>
            </a:endParaRPr>
          </a:p>
        </p:txBody>
      </p:sp>
      <p:sp>
        <p:nvSpPr>
          <p:cNvPr id="23" name="AutoShape 7">
            <a:extLst>
              <a:ext uri="{FF2B5EF4-FFF2-40B4-BE49-F238E27FC236}">
                <a16:creationId xmlns:a16="http://schemas.microsoft.com/office/drawing/2014/main" id="{C584C22B-DAF9-199A-DDAD-D043C5421167}"/>
              </a:ext>
            </a:extLst>
          </p:cNvPr>
          <p:cNvSpPr>
            <a:spLocks noChangeArrowheads="1"/>
          </p:cNvSpPr>
          <p:nvPr/>
        </p:nvSpPr>
        <p:spPr bwMode="auto">
          <a:xfrm>
            <a:off x="1695157" y="3215981"/>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进度条</a:t>
            </a:r>
            <a:endParaRPr lang="en-US" altLang="zh-CN" sz="2400" dirty="0">
              <a:solidFill>
                <a:srgbClr val="262626"/>
              </a:solidFill>
              <a:cs typeface="+mn-ea"/>
            </a:endParaRPr>
          </a:p>
        </p:txBody>
      </p:sp>
      <p:sp>
        <p:nvSpPr>
          <p:cNvPr id="25" name="AutoShape 9">
            <a:extLst>
              <a:ext uri="{FF2B5EF4-FFF2-40B4-BE49-F238E27FC236}">
                <a16:creationId xmlns:a16="http://schemas.microsoft.com/office/drawing/2014/main" id="{DB13A265-21F6-E813-D3C3-8FC9492E7DFA}"/>
              </a:ext>
            </a:extLst>
          </p:cNvPr>
          <p:cNvSpPr>
            <a:spLocks noChangeArrowheads="1"/>
          </p:cNvSpPr>
          <p:nvPr/>
        </p:nvSpPr>
        <p:spPr bwMode="auto">
          <a:xfrm>
            <a:off x="620395" y="3878356"/>
            <a:ext cx="1406863" cy="1217092"/>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布局</a:t>
            </a:r>
            <a:endParaRPr lang="en-US" altLang="zh-CN" sz="2400" dirty="0">
              <a:solidFill>
                <a:srgbClr val="262626"/>
              </a:solidFill>
              <a:cs typeface="+mn-ea"/>
            </a:endParaRPr>
          </a:p>
        </p:txBody>
      </p:sp>
      <p:sp>
        <p:nvSpPr>
          <p:cNvPr id="26" name="AutoShape 10">
            <a:extLst>
              <a:ext uri="{FF2B5EF4-FFF2-40B4-BE49-F238E27FC236}">
                <a16:creationId xmlns:a16="http://schemas.microsoft.com/office/drawing/2014/main" id="{C2E5592F-BFD5-6314-6304-7C5FDCCA61A3}"/>
              </a:ext>
            </a:extLst>
          </p:cNvPr>
          <p:cNvSpPr>
            <a:spLocks noChangeArrowheads="1"/>
          </p:cNvSpPr>
          <p:nvPr/>
        </p:nvSpPr>
        <p:spPr bwMode="auto">
          <a:xfrm>
            <a:off x="1728001" y="4482339"/>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自动切换</a:t>
            </a:r>
            <a:endParaRPr lang="en-US" altLang="zh-CN" sz="2400" dirty="0">
              <a:solidFill>
                <a:srgbClr val="262626"/>
              </a:solidFill>
              <a:cs typeface="+mn-ea"/>
            </a:endParaRPr>
          </a:p>
        </p:txBody>
      </p:sp>
      <p:sp>
        <p:nvSpPr>
          <p:cNvPr id="27" name="AutoShape 11">
            <a:extLst>
              <a:ext uri="{FF2B5EF4-FFF2-40B4-BE49-F238E27FC236}">
                <a16:creationId xmlns:a16="http://schemas.microsoft.com/office/drawing/2014/main" id="{9B668810-C21F-9A43-C114-A79870761A00}"/>
              </a:ext>
            </a:extLst>
          </p:cNvPr>
          <p:cNvSpPr>
            <a:spLocks noChangeArrowheads="1"/>
          </p:cNvSpPr>
          <p:nvPr/>
        </p:nvSpPr>
        <p:spPr bwMode="auto">
          <a:xfrm>
            <a:off x="2853857" y="3819965"/>
            <a:ext cx="1406863" cy="1217092"/>
          </a:xfrm>
          <a:prstGeom prst="hexagon">
            <a:avLst>
              <a:gd name="adj" fmla="val 28898"/>
              <a:gd name="vf" fmla="val 115470"/>
            </a:avLst>
          </a:prstGeom>
          <a:noFill/>
          <a:ln w="19050">
            <a:solidFill>
              <a:schemeClr val="tx1"/>
            </a:solidFill>
            <a:prstDash val="dash"/>
            <a:miter lim="800000"/>
            <a:headEnd/>
            <a:tailEnd/>
          </a:ln>
          <a:effectLst/>
        </p:spPr>
        <p:txBody>
          <a:bodyPr wrap="none" anchor="ctr"/>
          <a:lstStyle/>
          <a:p>
            <a:endParaRPr lang="zh-CN" altLang="en-US" sz="2400">
              <a:solidFill>
                <a:schemeClr val="bg1"/>
              </a:solidFill>
              <a:cs typeface="+mn-ea"/>
            </a:endParaRPr>
          </a:p>
        </p:txBody>
      </p:sp>
      <p:sp>
        <p:nvSpPr>
          <p:cNvPr id="28" name="AutoShape 5">
            <a:extLst>
              <a:ext uri="{FF2B5EF4-FFF2-40B4-BE49-F238E27FC236}">
                <a16:creationId xmlns:a16="http://schemas.microsoft.com/office/drawing/2014/main" id="{5F20AAB5-C285-5EB9-89C1-72653C2263C4}"/>
              </a:ext>
            </a:extLst>
          </p:cNvPr>
          <p:cNvSpPr>
            <a:spLocks noChangeArrowheads="1"/>
          </p:cNvSpPr>
          <p:nvPr/>
        </p:nvSpPr>
        <p:spPr bwMode="auto">
          <a:xfrm>
            <a:off x="2769919" y="2565239"/>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下一首</a:t>
            </a:r>
            <a:endParaRPr lang="en-US" altLang="zh-CN" sz="2400" dirty="0">
              <a:solidFill>
                <a:srgbClr val="262626"/>
              </a:solidFill>
              <a:cs typeface="+mn-ea"/>
            </a:endParaRPr>
          </a:p>
        </p:txBody>
      </p:sp>
      <p:sp>
        <p:nvSpPr>
          <p:cNvPr id="32" name="Line 13">
            <a:extLst>
              <a:ext uri="{FF2B5EF4-FFF2-40B4-BE49-F238E27FC236}">
                <a16:creationId xmlns:a16="http://schemas.microsoft.com/office/drawing/2014/main" id="{C703678E-44C5-40A4-8793-61AD8C13FD4F}"/>
              </a:ext>
            </a:extLst>
          </p:cNvPr>
          <p:cNvSpPr>
            <a:spLocks noChangeShapeType="1"/>
          </p:cNvSpPr>
          <p:nvPr/>
        </p:nvSpPr>
        <p:spPr bwMode="auto">
          <a:xfrm>
            <a:off x="4402556" y="4462247"/>
            <a:ext cx="2563739"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bg1"/>
              </a:solidFill>
              <a:cs typeface="+mn-ea"/>
            </a:endParaRPr>
          </a:p>
        </p:txBody>
      </p:sp>
      <p:sp>
        <p:nvSpPr>
          <p:cNvPr id="33" name="AutoShape 14">
            <a:extLst>
              <a:ext uri="{FF2B5EF4-FFF2-40B4-BE49-F238E27FC236}">
                <a16:creationId xmlns:a16="http://schemas.microsoft.com/office/drawing/2014/main" id="{DEDDBB27-5148-8E97-431D-50AC28AC1583}"/>
              </a:ext>
            </a:extLst>
          </p:cNvPr>
          <p:cNvSpPr>
            <a:spLocks noChangeArrowheads="1"/>
          </p:cNvSpPr>
          <p:nvPr/>
        </p:nvSpPr>
        <p:spPr bwMode="auto">
          <a:xfrm>
            <a:off x="7132345" y="3055384"/>
            <a:ext cx="3145825" cy="2720665"/>
          </a:xfrm>
          <a:prstGeom prst="hexagon">
            <a:avLst>
              <a:gd name="adj" fmla="val 28907"/>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正在播放</a:t>
            </a:r>
            <a:endParaRPr lang="en-US" altLang="zh-CN" sz="2400" dirty="0">
              <a:solidFill>
                <a:srgbClr val="262626"/>
              </a:solidFill>
              <a:cs typeface="+mn-ea"/>
            </a:endParaRPr>
          </a:p>
          <a:p>
            <a:pPr algn="ctr"/>
            <a:r>
              <a:rPr lang="zh-CN" altLang="en-US" sz="2400" dirty="0">
                <a:solidFill>
                  <a:srgbClr val="262626"/>
                </a:solidFill>
                <a:cs typeface="+mn-ea"/>
              </a:rPr>
              <a:t>点击推荐</a:t>
            </a:r>
            <a:endParaRPr lang="en-US" altLang="zh-CN" sz="2400" dirty="0">
              <a:solidFill>
                <a:srgbClr val="262626"/>
              </a:solidFill>
              <a:cs typeface="+mn-ea"/>
            </a:endParaRPr>
          </a:p>
          <a:p>
            <a:pPr algn="ctr"/>
            <a:r>
              <a:rPr lang="zh-CN" altLang="en-US" sz="2400" dirty="0">
                <a:solidFill>
                  <a:srgbClr val="262626"/>
                </a:solidFill>
                <a:cs typeface="+mn-ea"/>
              </a:rPr>
              <a:t>推荐列表</a:t>
            </a:r>
            <a:endParaRPr lang="en-US" altLang="zh-CN" sz="2400" dirty="0">
              <a:solidFill>
                <a:srgbClr val="262626"/>
              </a:solidFill>
              <a:cs typeface="+mn-ea"/>
            </a:endParaRPr>
          </a:p>
          <a:p>
            <a:pPr algn="ctr"/>
            <a:r>
              <a:rPr lang="en-US" altLang="zh-CN" sz="2400" dirty="0">
                <a:solidFill>
                  <a:srgbClr val="262626"/>
                </a:solidFill>
                <a:cs typeface="+mn-ea"/>
              </a:rPr>
              <a:t>……</a:t>
            </a:r>
          </a:p>
        </p:txBody>
      </p:sp>
      <p:sp>
        <p:nvSpPr>
          <p:cNvPr id="35" name="Rectangle 15">
            <a:extLst>
              <a:ext uri="{FF2B5EF4-FFF2-40B4-BE49-F238E27FC236}">
                <a16:creationId xmlns:a16="http://schemas.microsoft.com/office/drawing/2014/main" id="{BC4ADB9D-7AC7-6796-A972-303131F21212}"/>
              </a:ext>
            </a:extLst>
          </p:cNvPr>
          <p:cNvSpPr>
            <a:spLocks noChangeArrowheads="1"/>
          </p:cNvSpPr>
          <p:nvPr/>
        </p:nvSpPr>
        <p:spPr bwMode="auto">
          <a:xfrm>
            <a:off x="4566782" y="4048034"/>
            <a:ext cx="2233463" cy="412388"/>
          </a:xfrm>
          <a:prstGeom prst="rect">
            <a:avLst/>
          </a:prstGeom>
          <a:noFill/>
          <a:ln w="19050">
            <a:noFill/>
          </a:ln>
          <a:effectLst/>
        </p:spPr>
        <p:txBody>
          <a:bodyPr wrap="none" anchor="ctr"/>
          <a:lstStyle/>
          <a:p>
            <a:pPr algn="ctr"/>
            <a:r>
              <a:rPr lang="zh-CN" altLang="en-US" sz="2400" dirty="0">
                <a:solidFill>
                  <a:srgbClr val="262626"/>
                </a:solidFill>
                <a:cs typeface="+mn-ea"/>
              </a:rPr>
              <a:t>呈现</a:t>
            </a:r>
            <a:endParaRPr lang="en-US" altLang="zh-CN" sz="2400" dirty="0">
              <a:solidFill>
                <a:srgbClr val="262626"/>
              </a:solidFill>
              <a:cs typeface="+mn-ea"/>
            </a:endParaRPr>
          </a:p>
        </p:txBody>
      </p:sp>
      <p:grpSp>
        <p:nvGrpSpPr>
          <p:cNvPr id="36" name="组合 35">
            <a:extLst>
              <a:ext uri="{FF2B5EF4-FFF2-40B4-BE49-F238E27FC236}">
                <a16:creationId xmlns:a16="http://schemas.microsoft.com/office/drawing/2014/main" id="{8C277B57-2BAC-1E92-1275-8FABA1CA6378}"/>
              </a:ext>
            </a:extLst>
          </p:cNvPr>
          <p:cNvGrpSpPr/>
          <p:nvPr/>
        </p:nvGrpSpPr>
        <p:grpSpPr>
          <a:xfrm>
            <a:off x="3200400" y="1442025"/>
            <a:ext cx="2470830" cy="561341"/>
            <a:chOff x="2219960" y="1221606"/>
            <a:chExt cx="2193573" cy="471638"/>
          </a:xfrm>
        </p:grpSpPr>
        <p:sp>
          <p:nvSpPr>
            <p:cNvPr id="39" name="矩形: 圆角 38">
              <a:extLst>
                <a:ext uri="{FF2B5EF4-FFF2-40B4-BE49-F238E27FC236}">
                  <a16:creationId xmlns:a16="http://schemas.microsoft.com/office/drawing/2014/main" id="{093C9731-D011-0012-2F1C-AE8557D59A19}"/>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56BD855B-EE95-62ED-F444-CA9F069DA839}"/>
                </a:ext>
              </a:extLst>
            </p:cNvPr>
            <p:cNvSpPr txBox="1"/>
            <p:nvPr/>
          </p:nvSpPr>
          <p:spPr>
            <a:xfrm>
              <a:off x="2497303" y="1257823"/>
              <a:ext cx="1916230" cy="387890"/>
            </a:xfrm>
            <a:prstGeom prst="rect">
              <a:avLst/>
            </a:prstGeom>
            <a:noFill/>
          </p:spPr>
          <p:txBody>
            <a:bodyPr wrap="square" rtlCol="0">
              <a:spAutoFit/>
            </a:bodyPr>
            <a:lstStyle/>
            <a:p>
              <a:r>
                <a:rPr lang="zh-CN" altLang="en-US" sz="2400" dirty="0">
                  <a:solidFill>
                    <a:schemeClr val="bg1"/>
                  </a:solidFill>
                </a:rPr>
                <a:t>前端设计</a:t>
              </a:r>
            </a:p>
          </p:txBody>
        </p:sp>
      </p:grpSp>
      <p:grpSp>
        <p:nvGrpSpPr>
          <p:cNvPr id="41" name="组合 40">
            <a:extLst>
              <a:ext uri="{FF2B5EF4-FFF2-40B4-BE49-F238E27FC236}">
                <a16:creationId xmlns:a16="http://schemas.microsoft.com/office/drawing/2014/main" id="{283962EE-4015-B1E2-0FFA-812C3DC3D24E}"/>
              </a:ext>
            </a:extLst>
          </p:cNvPr>
          <p:cNvGrpSpPr/>
          <p:nvPr/>
        </p:nvGrpSpPr>
        <p:grpSpPr>
          <a:xfrm>
            <a:off x="6407628" y="1442025"/>
            <a:ext cx="2820840" cy="558989"/>
            <a:chOff x="2219960" y="1221606"/>
            <a:chExt cx="2154256" cy="471638"/>
          </a:xfrm>
        </p:grpSpPr>
        <p:sp>
          <p:nvSpPr>
            <p:cNvPr id="42" name="矩形: 圆角 41">
              <a:extLst>
                <a:ext uri="{FF2B5EF4-FFF2-40B4-BE49-F238E27FC236}">
                  <a16:creationId xmlns:a16="http://schemas.microsoft.com/office/drawing/2014/main" id="{AC906DB0-EFE0-84C9-4D09-E9E5188778CD}"/>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9F62ECA1-2F9E-6F99-FFF3-1255B2CE4596}"/>
                </a:ext>
              </a:extLst>
            </p:cNvPr>
            <p:cNvSpPr txBox="1"/>
            <p:nvPr/>
          </p:nvSpPr>
          <p:spPr>
            <a:xfrm>
              <a:off x="2457986" y="1257837"/>
              <a:ext cx="1916230" cy="369880"/>
            </a:xfrm>
            <a:prstGeom prst="rect">
              <a:avLst/>
            </a:prstGeom>
            <a:noFill/>
          </p:spPr>
          <p:txBody>
            <a:bodyPr wrap="square" rtlCol="0">
              <a:spAutoFit/>
            </a:bodyPr>
            <a:lstStyle/>
            <a:p>
              <a:r>
                <a:rPr lang="en-US" altLang="zh-CN" sz="2400" dirty="0">
                  <a:solidFill>
                    <a:schemeClr val="bg1"/>
                  </a:solidFill>
                </a:rPr>
                <a:t>HTML</a:t>
              </a:r>
              <a:r>
                <a:rPr lang="zh-CN" altLang="en-US" sz="2400" dirty="0">
                  <a:solidFill>
                    <a:schemeClr val="bg1"/>
                  </a:solidFill>
                </a:rPr>
                <a:t>  </a:t>
              </a:r>
              <a:r>
                <a:rPr lang="en-US" altLang="zh-CN" sz="2400" dirty="0">
                  <a:solidFill>
                    <a:schemeClr val="bg1"/>
                  </a:solidFill>
                </a:rPr>
                <a:t>CSS</a:t>
              </a:r>
              <a:r>
                <a:rPr lang="zh-CN" altLang="en-US" sz="2400" dirty="0">
                  <a:solidFill>
                    <a:schemeClr val="bg1"/>
                  </a:solidFill>
                </a:rPr>
                <a:t>  </a:t>
              </a:r>
              <a:r>
                <a:rPr lang="en-US" altLang="zh-CN" sz="2400" dirty="0">
                  <a:solidFill>
                    <a:schemeClr val="bg1"/>
                  </a:solidFill>
                </a:rPr>
                <a:t>JS</a:t>
              </a:r>
              <a:endParaRPr lang="zh-CN" altLang="en-US" sz="2400" dirty="0">
                <a:solidFill>
                  <a:schemeClr val="bg1"/>
                </a:solidFill>
              </a:endParaRPr>
            </a:p>
          </p:txBody>
        </p:sp>
      </p:grpSp>
      <p:sp>
        <p:nvSpPr>
          <p:cNvPr id="44" name="箭头: 右 43">
            <a:extLst>
              <a:ext uri="{FF2B5EF4-FFF2-40B4-BE49-F238E27FC236}">
                <a16:creationId xmlns:a16="http://schemas.microsoft.com/office/drawing/2014/main" id="{87B1A81D-DCF4-825A-95B5-91932201DAA6}"/>
              </a:ext>
            </a:extLst>
          </p:cNvPr>
          <p:cNvSpPr/>
          <p:nvPr/>
        </p:nvSpPr>
        <p:spPr>
          <a:xfrm>
            <a:off x="5712700" y="1581962"/>
            <a:ext cx="394224" cy="268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文本框 5">
            <a:extLst>
              <a:ext uri="{FF2B5EF4-FFF2-40B4-BE49-F238E27FC236}">
                <a16:creationId xmlns:a16="http://schemas.microsoft.com/office/drawing/2014/main" id="{D1A65677-FDA1-0573-D105-82EF62BA7101}"/>
              </a:ext>
            </a:extLst>
          </p:cNvPr>
          <p:cNvSpPr txBox="1"/>
          <p:nvPr>
            <p:custDataLst>
              <p:tags r:id="rId1"/>
            </p:custDataLst>
          </p:nvPr>
        </p:nvSpPr>
        <p:spPr>
          <a:xfrm>
            <a:off x="4244342" y="106769"/>
            <a:ext cx="7067550" cy="769441"/>
          </a:xfrm>
          <a:prstGeom prst="rect">
            <a:avLst/>
          </a:prstGeom>
          <a:noFill/>
          <a:ln w="57150">
            <a:noFill/>
          </a:ln>
        </p:spPr>
        <p:txBody>
          <a:bodyPr wrap="square" rtlCol="0">
            <a:spAutoFit/>
          </a:bodyPr>
          <a:lstStyle/>
          <a:p>
            <a:pPr lvl="0"/>
            <a:r>
              <a:rPr lang="en-US" altLang="zh-CN" sz="4400" dirty="0">
                <a:solidFill>
                  <a:prstClr val="white"/>
                </a:solidFill>
              </a:rPr>
              <a:t>2.4 </a:t>
            </a:r>
            <a:r>
              <a:rPr lang="zh-CN" altLang="en-US" sz="4400" dirty="0">
                <a:solidFill>
                  <a:prstClr val="white"/>
                </a:solidFill>
              </a:rPr>
              <a:t>前后端设计</a:t>
            </a:r>
          </a:p>
        </p:txBody>
      </p:sp>
    </p:spTree>
    <p:extLst>
      <p:ext uri="{BB962C8B-B14F-4D97-AF65-F5344CB8AC3E}">
        <p14:creationId xmlns:p14="http://schemas.microsoft.com/office/powerpoint/2010/main" val="372462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500"/>
                            </p:stCondLst>
                            <p:childTnLst>
                              <p:par>
                                <p:cTn id="47" presetID="42" presetClass="entr" presetSubtype="0"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42" presetClass="entr" presetSubtype="0"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1000"/>
                                        <p:tgtEl>
                                          <p:spTgt spid="41"/>
                                        </p:tgtEl>
                                      </p:cBhvr>
                                    </p:animEffect>
                                    <p:anim calcmode="lin" valueType="num">
                                      <p:cBhvr>
                                        <p:cTn id="56" dur="1000" fill="hold"/>
                                        <p:tgtEl>
                                          <p:spTgt spid="41"/>
                                        </p:tgtEl>
                                        <p:attrNameLst>
                                          <p:attrName>ppt_x</p:attrName>
                                        </p:attrNameLst>
                                      </p:cBhvr>
                                      <p:tavLst>
                                        <p:tav tm="0">
                                          <p:val>
                                            <p:strVal val="#ppt_x"/>
                                          </p:val>
                                        </p:tav>
                                        <p:tav tm="100000">
                                          <p:val>
                                            <p:strVal val="#ppt_x"/>
                                          </p:val>
                                        </p:tav>
                                      </p:tavLst>
                                    </p:anim>
                                    <p:anim calcmode="lin" valueType="num">
                                      <p:cBhvr>
                                        <p:cTn id="5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animBg="1"/>
      <p:bldP spid="26" grpId="0" animBg="1"/>
      <p:bldP spid="27" grpId="0" animBg="1"/>
      <p:bldP spid="28" grpId="0" animBg="1"/>
      <p:bldP spid="32" grpId="0" animBg="1"/>
      <p:bldP spid="33" grpId="0"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2.5 </a:t>
            </a:r>
            <a:r>
              <a:rPr lang="zh-CN" altLang="en-US" sz="4800" dirty="0">
                <a:solidFill>
                  <a:prstClr val="white"/>
                </a:solidFill>
              </a:rPr>
              <a:t>系统部署</a:t>
            </a:r>
          </a:p>
        </p:txBody>
      </p:sp>
      <p:pic>
        <p:nvPicPr>
          <p:cNvPr id="3" name="图片 2">
            <a:extLst>
              <a:ext uri="{FF2B5EF4-FFF2-40B4-BE49-F238E27FC236}">
                <a16:creationId xmlns:a16="http://schemas.microsoft.com/office/drawing/2014/main" id="{310CC3E7-39B2-2691-1584-402BC828F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 y="748635"/>
            <a:ext cx="7219950" cy="6172200"/>
          </a:xfrm>
          <a:prstGeom prst="rect">
            <a:avLst/>
          </a:prstGeom>
        </p:spPr>
      </p:pic>
      <p:sp>
        <p:nvSpPr>
          <p:cNvPr id="13" name="Text Placeholder 3">
            <a:extLst>
              <a:ext uri="{FF2B5EF4-FFF2-40B4-BE49-F238E27FC236}">
                <a16:creationId xmlns:a16="http://schemas.microsoft.com/office/drawing/2014/main" id="{CBC49304-BFC7-2AB0-F1EE-B5B78CFF3B52}"/>
              </a:ext>
            </a:extLst>
          </p:cNvPr>
          <p:cNvSpPr txBox="1">
            <a:spLocks/>
          </p:cNvSpPr>
          <p:nvPr/>
        </p:nvSpPr>
        <p:spPr>
          <a:xfrm>
            <a:off x="8438794" y="1734531"/>
            <a:ext cx="3429356" cy="7809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50000"/>
              </a:lnSpc>
              <a:spcBef>
                <a:spcPct val="20000"/>
              </a:spcBef>
              <a:defRPr/>
            </a:pPr>
            <a:r>
              <a:rPr lang="en-US" altLang="zh-CN" sz="1800" b="1" dirty="0">
                <a:solidFill>
                  <a:schemeClr val="bg1">
                    <a:lumMod val="50000"/>
                  </a:schemeClr>
                </a:solidFill>
                <a:latin typeface="书体坊赵九江钢笔楷书" panose="03000509000000000000" pitchFamily="65" charset="-122"/>
                <a:ea typeface="书体坊赵九江钢笔楷书" panose="03000509000000000000" pitchFamily="65" charset="-122"/>
              </a:rPr>
              <a:t>uWSGI</a:t>
            </a:r>
            <a:br>
              <a:rPr lang="en-US" altLang="zh-CN" dirty="0">
                <a:solidFill>
                  <a:schemeClr val="bg1">
                    <a:lumMod val="50000"/>
                  </a:schemeClr>
                </a:solidFill>
                <a:latin typeface="微软雅黑" panose="020B0503020204020204" pitchFamily="34" charset="-122"/>
                <a:ea typeface="微软雅黑" panose="020B0503020204020204" pitchFamily="34" charset="-122"/>
              </a:rPr>
            </a:br>
            <a:r>
              <a:rPr lang="zh-CN" altLang="zh-CN" sz="1800" b="1" dirty="0">
                <a:latin typeface="方正宋刻本秀楷简体" panose="02000000000000000000" pitchFamily="2" charset="-122"/>
                <a:ea typeface="方正宋刻本秀楷简体" panose="02000000000000000000" pitchFamily="2" charset="-122"/>
              </a:rPr>
              <a:t>快的性能、低内存占用和</a:t>
            </a:r>
            <a:r>
              <a:rPr lang="en-US" altLang="zh-CN" sz="1800" b="1" dirty="0">
                <a:latin typeface="方正宋刻本秀楷简体" panose="02000000000000000000" pitchFamily="2" charset="-122"/>
                <a:ea typeface="方正宋刻本秀楷简体" panose="02000000000000000000" pitchFamily="2" charset="-122"/>
              </a:rPr>
              <a:t>app</a:t>
            </a:r>
            <a:r>
              <a:rPr lang="zh-CN" altLang="zh-CN" sz="1800" b="1" dirty="0">
                <a:latin typeface="方正宋刻本秀楷简体" panose="02000000000000000000" pitchFamily="2" charset="-122"/>
                <a:ea typeface="方正宋刻本秀楷简体" panose="02000000000000000000" pitchFamily="2" charset="-122"/>
              </a:rPr>
              <a:t>管理</a:t>
            </a:r>
            <a:endParaRPr lang="en-US" altLang="zh-CN" sz="1800" b="1" dirty="0">
              <a:solidFill>
                <a:schemeClr val="bg1">
                  <a:lumMod val="50000"/>
                </a:schemeClr>
              </a:solidFill>
              <a:latin typeface="方正宋刻本秀楷简体" panose="02000000000000000000" pitchFamily="2" charset="-122"/>
              <a:ea typeface="方正宋刻本秀楷简体" panose="02000000000000000000" pitchFamily="2" charset="-122"/>
            </a:endParaRPr>
          </a:p>
        </p:txBody>
      </p:sp>
      <p:sp>
        <p:nvSpPr>
          <p:cNvPr id="14" name="Freeform 45">
            <a:extLst>
              <a:ext uri="{FF2B5EF4-FFF2-40B4-BE49-F238E27FC236}">
                <a16:creationId xmlns:a16="http://schemas.microsoft.com/office/drawing/2014/main" id="{76E66B77-C48E-5453-9C5E-A249C5DC3776}"/>
              </a:ext>
            </a:extLst>
          </p:cNvPr>
          <p:cNvSpPr>
            <a:spLocks noEditPoints="1"/>
          </p:cNvSpPr>
          <p:nvPr/>
        </p:nvSpPr>
        <p:spPr bwMode="auto">
          <a:xfrm>
            <a:off x="7818360" y="1933005"/>
            <a:ext cx="468300" cy="46836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5984A6"/>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Freeform 45">
            <a:extLst>
              <a:ext uri="{FF2B5EF4-FFF2-40B4-BE49-F238E27FC236}">
                <a16:creationId xmlns:a16="http://schemas.microsoft.com/office/drawing/2014/main" id="{9537942C-93F7-1673-211C-C879F0D21739}"/>
              </a:ext>
            </a:extLst>
          </p:cNvPr>
          <p:cNvSpPr>
            <a:spLocks noEditPoints="1"/>
          </p:cNvSpPr>
          <p:nvPr/>
        </p:nvSpPr>
        <p:spPr bwMode="auto">
          <a:xfrm>
            <a:off x="7811802" y="5147514"/>
            <a:ext cx="474857" cy="474921"/>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92AFC5"/>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Text Placeholder 3">
            <a:extLst>
              <a:ext uri="{FF2B5EF4-FFF2-40B4-BE49-F238E27FC236}">
                <a16:creationId xmlns:a16="http://schemas.microsoft.com/office/drawing/2014/main" id="{63097540-56AD-6ED8-C1AF-692E1DF99C72}"/>
              </a:ext>
            </a:extLst>
          </p:cNvPr>
          <p:cNvSpPr txBox="1">
            <a:spLocks/>
          </p:cNvSpPr>
          <p:nvPr/>
        </p:nvSpPr>
        <p:spPr>
          <a:xfrm>
            <a:off x="8438794" y="2784633"/>
            <a:ext cx="3174497" cy="7809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50000"/>
              </a:lnSpc>
              <a:spcBef>
                <a:spcPct val="20000"/>
              </a:spcBef>
              <a:defRPr/>
            </a:pPr>
            <a:r>
              <a:rPr lang="en-US" altLang="zh-CN" sz="1800" b="1" dirty="0">
                <a:solidFill>
                  <a:schemeClr val="bg1">
                    <a:lumMod val="50000"/>
                  </a:schemeClr>
                </a:solidFill>
                <a:latin typeface="书体坊赵九江钢笔楷书" panose="03000509000000000000" pitchFamily="65" charset="-122"/>
                <a:ea typeface="书体坊赵九江钢笔楷书" panose="03000509000000000000" pitchFamily="65" charset="-122"/>
              </a:rPr>
              <a:t>Nginx</a:t>
            </a:r>
            <a:br>
              <a:rPr lang="en-US" sz="1800" b="1" dirty="0">
                <a:latin typeface="方正宋刻本秀楷简体" panose="02000000000000000000" pitchFamily="2" charset="-122"/>
                <a:ea typeface="方正宋刻本秀楷简体" panose="02000000000000000000" pitchFamily="2" charset="-122"/>
              </a:rPr>
            </a:br>
            <a:r>
              <a:rPr lang="zh-CN" altLang="en-US" sz="1800" b="1" dirty="0">
                <a:latin typeface="方正宋刻本秀楷简体" panose="02000000000000000000" pitchFamily="2" charset="-122"/>
                <a:ea typeface="方正宋刻本秀楷简体" panose="02000000000000000000" pitchFamily="2" charset="-122"/>
              </a:rPr>
              <a:t>安全、高并发、静态资源管理</a:t>
            </a:r>
            <a:endParaRPr lang="en-US" altLang="zh-CN" sz="1800" b="1" dirty="0">
              <a:latin typeface="方正宋刻本秀楷简体" panose="02000000000000000000" pitchFamily="2" charset="-122"/>
              <a:ea typeface="方正宋刻本秀楷简体" panose="02000000000000000000" pitchFamily="2" charset="-122"/>
            </a:endParaRPr>
          </a:p>
        </p:txBody>
      </p:sp>
      <p:sp>
        <p:nvSpPr>
          <p:cNvPr id="21" name="Text Placeholder 3">
            <a:extLst>
              <a:ext uri="{FF2B5EF4-FFF2-40B4-BE49-F238E27FC236}">
                <a16:creationId xmlns:a16="http://schemas.microsoft.com/office/drawing/2014/main" id="{A4F8FCC5-8478-5F77-DA68-AAD297773117}"/>
              </a:ext>
            </a:extLst>
          </p:cNvPr>
          <p:cNvSpPr txBox="1">
            <a:spLocks/>
          </p:cNvSpPr>
          <p:nvPr/>
        </p:nvSpPr>
        <p:spPr>
          <a:xfrm>
            <a:off x="8479309" y="3834735"/>
            <a:ext cx="3174497" cy="7809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50000"/>
              </a:lnSpc>
              <a:spcBef>
                <a:spcPct val="20000"/>
              </a:spcBef>
              <a:defRPr/>
            </a:pPr>
            <a:r>
              <a:rPr lang="en-US" altLang="zh-CN" sz="1800" b="1" dirty="0">
                <a:solidFill>
                  <a:schemeClr val="bg1">
                    <a:lumMod val="50000"/>
                  </a:schemeClr>
                </a:solidFill>
                <a:latin typeface="书体坊赵九江钢笔楷书" panose="03000509000000000000" pitchFamily="65" charset="-122"/>
                <a:ea typeface="书体坊赵九江钢笔楷书" panose="03000509000000000000" pitchFamily="65" charset="-122"/>
              </a:rPr>
              <a:t>SSL</a:t>
            </a:r>
            <a:br>
              <a:rPr lang="en-US" altLang="zh-CN" sz="1800" b="1" dirty="0">
                <a:solidFill>
                  <a:schemeClr val="bg1">
                    <a:lumMod val="50000"/>
                  </a:schemeClr>
                </a:solidFill>
                <a:latin typeface="微软雅黑" panose="020B0503020204020204" pitchFamily="34" charset="-122"/>
                <a:ea typeface="微软雅黑" panose="020B0503020204020204" pitchFamily="34" charset="-122"/>
              </a:rPr>
            </a:br>
            <a:r>
              <a:rPr lang="zh-CN" altLang="en-US" sz="1800" b="1" dirty="0">
                <a:latin typeface="方正宋刻本秀楷简体" panose="02000000000000000000" pitchFamily="2" charset="-122"/>
                <a:ea typeface="方正宋刻本秀楷简体" panose="02000000000000000000" pitchFamily="2" charset="-122"/>
              </a:rPr>
              <a:t>安全、提高用户体验</a:t>
            </a:r>
            <a:endParaRPr lang="en-US" altLang="zh-CN" sz="1800" b="1" dirty="0">
              <a:latin typeface="方正宋刻本秀楷简体" panose="02000000000000000000" pitchFamily="2" charset="-122"/>
              <a:ea typeface="方正宋刻本秀楷简体" panose="02000000000000000000" pitchFamily="2" charset="-122"/>
            </a:endParaRPr>
          </a:p>
        </p:txBody>
      </p:sp>
      <p:sp>
        <p:nvSpPr>
          <p:cNvPr id="23" name="Text Placeholder 3">
            <a:extLst>
              <a:ext uri="{FF2B5EF4-FFF2-40B4-BE49-F238E27FC236}">
                <a16:creationId xmlns:a16="http://schemas.microsoft.com/office/drawing/2014/main" id="{8C2863C4-5D51-88F4-84CE-DE359065956D}"/>
              </a:ext>
            </a:extLst>
          </p:cNvPr>
          <p:cNvSpPr txBox="1">
            <a:spLocks/>
          </p:cNvSpPr>
          <p:nvPr/>
        </p:nvSpPr>
        <p:spPr>
          <a:xfrm>
            <a:off x="8479309" y="4946889"/>
            <a:ext cx="3287638" cy="7809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50000"/>
              </a:lnSpc>
              <a:spcBef>
                <a:spcPct val="20000"/>
              </a:spcBef>
              <a:defRPr/>
            </a:pPr>
            <a:r>
              <a:rPr lang="en-US" altLang="zh-CN" sz="1800" b="1" dirty="0">
                <a:solidFill>
                  <a:schemeClr val="bg1">
                    <a:lumMod val="50000"/>
                  </a:schemeClr>
                </a:solidFill>
                <a:latin typeface="书体坊赵九江钢笔楷书" panose="03000509000000000000" pitchFamily="65" charset="-122"/>
                <a:ea typeface="书体坊赵九江钢笔楷书" panose="03000509000000000000" pitchFamily="65" charset="-122"/>
              </a:rPr>
              <a:t>Linux</a:t>
            </a:r>
            <a:br>
              <a:rPr lang="en-US" altLang="zh-CN" sz="1800" b="1" dirty="0">
                <a:solidFill>
                  <a:schemeClr val="bg1">
                    <a:lumMod val="50000"/>
                  </a:schemeClr>
                </a:solidFill>
                <a:latin typeface="微软雅黑" panose="020B0503020204020204" pitchFamily="34" charset="-122"/>
                <a:ea typeface="微软雅黑" panose="020B0503020204020204" pitchFamily="34" charset="-122"/>
              </a:rPr>
            </a:br>
            <a:r>
              <a:rPr lang="zh-CN" altLang="en-US" sz="1800" b="1" dirty="0">
                <a:latin typeface="方正宋刻本秀楷简体" panose="02000000000000000000" pitchFamily="2" charset="-122"/>
                <a:ea typeface="方正宋刻本秀楷简体" panose="02000000000000000000" pitchFamily="2" charset="-122"/>
              </a:rPr>
              <a:t>开放，稳定、低成本、易维护</a:t>
            </a:r>
            <a:endParaRPr lang="en-US" altLang="zh-CN" sz="1800" b="1" dirty="0">
              <a:latin typeface="方正宋刻本秀楷简体" panose="02000000000000000000" pitchFamily="2" charset="-122"/>
              <a:ea typeface="方正宋刻本秀楷简体" panose="02000000000000000000" pitchFamily="2" charset="-122"/>
            </a:endParaRPr>
          </a:p>
        </p:txBody>
      </p:sp>
      <p:sp>
        <p:nvSpPr>
          <p:cNvPr id="24" name="Freeform 45">
            <a:extLst>
              <a:ext uri="{FF2B5EF4-FFF2-40B4-BE49-F238E27FC236}">
                <a16:creationId xmlns:a16="http://schemas.microsoft.com/office/drawing/2014/main" id="{BDA07964-533A-951F-50F5-3729D3797CEA}"/>
              </a:ext>
            </a:extLst>
          </p:cNvPr>
          <p:cNvSpPr>
            <a:spLocks noEditPoints="1"/>
          </p:cNvSpPr>
          <p:nvPr/>
        </p:nvSpPr>
        <p:spPr bwMode="auto">
          <a:xfrm>
            <a:off x="7818360" y="4078197"/>
            <a:ext cx="468300" cy="46836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5984A6"/>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Freeform 45">
            <a:extLst>
              <a:ext uri="{FF2B5EF4-FFF2-40B4-BE49-F238E27FC236}">
                <a16:creationId xmlns:a16="http://schemas.microsoft.com/office/drawing/2014/main" id="{28C7AEA1-557E-F8D2-DDE7-FD8DA7347D56}"/>
              </a:ext>
            </a:extLst>
          </p:cNvPr>
          <p:cNvSpPr>
            <a:spLocks noEditPoints="1"/>
          </p:cNvSpPr>
          <p:nvPr/>
        </p:nvSpPr>
        <p:spPr bwMode="auto">
          <a:xfrm>
            <a:off x="7811802" y="3002322"/>
            <a:ext cx="474857" cy="474921"/>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92AFC5"/>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7867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 presetClass="entr" presetSubtype="4" accel="50000" decel="5000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53"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2" presetClass="entr" presetSubtype="4" accel="50000" decel="5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accel="50000" decel="5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accel="50000" decel="5000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53"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par>
                          <p:cTn id="38" fill="hold">
                            <p:stCondLst>
                              <p:cond delay="1500"/>
                            </p:stCondLst>
                            <p:childTnLst>
                              <p:par>
                                <p:cTn id="39" presetID="53"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8" grpId="0" animBg="1"/>
      <p:bldP spid="20" grpId="0"/>
      <p:bldP spid="21" grpId="0"/>
      <p:bldP spid="23" grpId="0"/>
      <p:bldP spid="24"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2.5 </a:t>
            </a:r>
            <a:r>
              <a:rPr lang="zh-CN" altLang="en-US" sz="4800" dirty="0">
                <a:solidFill>
                  <a:prstClr val="white"/>
                </a:solidFill>
              </a:rPr>
              <a:t>系统部署</a:t>
            </a:r>
          </a:p>
        </p:txBody>
      </p:sp>
      <p:pic>
        <p:nvPicPr>
          <p:cNvPr id="15" name="图片 14">
            <a:extLst>
              <a:ext uri="{FF2B5EF4-FFF2-40B4-BE49-F238E27FC236}">
                <a16:creationId xmlns:a16="http://schemas.microsoft.com/office/drawing/2014/main" id="{D590B997-1A44-ECB1-1D91-A484DAA5BE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6655" y="1131986"/>
            <a:ext cx="9377436" cy="5483955"/>
          </a:xfrm>
          <a:prstGeom prst="rect">
            <a:avLst/>
          </a:prstGeom>
          <a:noFill/>
          <a:ln>
            <a:noFill/>
          </a:ln>
        </p:spPr>
      </p:pic>
      <p:sp>
        <p:nvSpPr>
          <p:cNvPr id="2" name="矩形 1">
            <a:extLst>
              <a:ext uri="{FF2B5EF4-FFF2-40B4-BE49-F238E27FC236}">
                <a16:creationId xmlns:a16="http://schemas.microsoft.com/office/drawing/2014/main" id="{D0D7E107-9FAF-E8D3-DA24-68FFF0A274A7}"/>
              </a:ext>
            </a:extLst>
          </p:cNvPr>
          <p:cNvSpPr/>
          <p:nvPr/>
        </p:nvSpPr>
        <p:spPr>
          <a:xfrm>
            <a:off x="3615692" y="1519405"/>
            <a:ext cx="828675" cy="338554"/>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Nginx</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15038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pic>
        <p:nvPicPr>
          <p:cNvPr id="3" name="图片 2"/>
          <p:cNvPicPr>
            <a:picLocks noChangeAspect="1"/>
          </p:cNvPicPr>
          <p:nvPr/>
        </p:nvPicPr>
        <p:blipFill>
          <a:blip r:embed="rId3">
            <a:duotone>
              <a:prstClr val="black"/>
              <a:srgbClr val="2C451B">
                <a:tint val="45000"/>
                <a:satMod val="400000"/>
              </a:srgbClr>
            </a:duotone>
          </a:blip>
          <a:stretch>
            <a:fillRect/>
          </a:stretch>
        </p:blipFill>
        <p:spPr>
          <a:xfrm>
            <a:off x="248895" y="243707"/>
            <a:ext cx="11699837" cy="6359100"/>
          </a:xfrm>
          <a:prstGeom prst="rect">
            <a:avLst/>
          </a:prstGeom>
          <a:ln w="12700">
            <a:solidFill>
              <a:srgbClr val="699D77"/>
            </a:solidFill>
          </a:ln>
        </p:spPr>
      </p:pic>
      <p:pic>
        <p:nvPicPr>
          <p:cNvPr id="7" name="图片 6"/>
          <p:cNvPicPr>
            <a:picLocks noChangeAspect="1"/>
          </p:cNvPicPr>
          <p:nvPr/>
        </p:nvPicPr>
        <p:blipFill>
          <a:blip r:embed="rId4">
            <a:duotone>
              <a:prstClr val="black"/>
              <a:srgbClr val="2C451B">
                <a:tint val="45000"/>
                <a:satMod val="400000"/>
              </a:srgbClr>
            </a:duotone>
          </a:blip>
          <a:stretch>
            <a:fillRect/>
          </a:stretch>
        </p:blipFill>
        <p:spPr>
          <a:xfrm rot="16200000">
            <a:off x="4262770" y="1751131"/>
            <a:ext cx="3003629" cy="25411"/>
          </a:xfrm>
          <a:prstGeom prst="rect">
            <a:avLst/>
          </a:prstGeom>
        </p:spPr>
      </p:pic>
      <p:pic>
        <p:nvPicPr>
          <p:cNvPr id="9" name="图片 8"/>
          <p:cNvPicPr>
            <a:picLocks noChangeAspect="1"/>
          </p:cNvPicPr>
          <p:nvPr/>
        </p:nvPicPr>
        <p:blipFill>
          <a:blip r:embed="rId5"/>
          <a:stretch>
            <a:fillRect/>
          </a:stretch>
        </p:blipFill>
        <p:spPr>
          <a:xfrm>
            <a:off x="5701588" y="3182700"/>
            <a:ext cx="127000" cy="127000"/>
          </a:xfrm>
          <a:prstGeom prst="rect">
            <a:avLst/>
          </a:prstGeom>
        </p:spPr>
      </p:pic>
      <p:pic>
        <p:nvPicPr>
          <p:cNvPr id="10" name="图片 9"/>
          <p:cNvPicPr>
            <a:picLocks noChangeAspect="1"/>
          </p:cNvPicPr>
          <p:nvPr/>
        </p:nvPicPr>
        <p:blipFill>
          <a:blip r:embed="rId6"/>
          <a:stretch>
            <a:fillRect/>
          </a:stretch>
        </p:blipFill>
        <p:spPr>
          <a:xfrm rot="21599999">
            <a:off x="10719117" y="3242221"/>
            <a:ext cx="1155079" cy="25411"/>
          </a:xfrm>
          <a:prstGeom prst="rect">
            <a:avLst/>
          </a:prstGeom>
        </p:spPr>
      </p:pic>
      <p:pic>
        <p:nvPicPr>
          <p:cNvPr id="11" name="图片 10"/>
          <p:cNvPicPr>
            <a:picLocks noChangeAspect="1"/>
          </p:cNvPicPr>
          <p:nvPr/>
        </p:nvPicPr>
        <p:blipFill>
          <a:blip r:embed="rId5"/>
          <a:stretch>
            <a:fillRect/>
          </a:stretch>
        </p:blipFill>
        <p:spPr>
          <a:xfrm rot="5400000">
            <a:off x="10675068" y="3191931"/>
            <a:ext cx="127000" cy="127000"/>
          </a:xfrm>
          <a:prstGeom prst="rect">
            <a:avLst/>
          </a:prstGeom>
        </p:spPr>
      </p:pic>
      <p:pic>
        <p:nvPicPr>
          <p:cNvPr id="12" name="图片 11"/>
          <p:cNvPicPr>
            <a:picLocks noChangeAspect="1"/>
          </p:cNvPicPr>
          <p:nvPr/>
        </p:nvPicPr>
        <p:blipFill>
          <a:blip r:embed="rId7">
            <a:duotone>
              <a:prstClr val="black"/>
              <a:srgbClr val="2C451B">
                <a:tint val="45000"/>
                <a:satMod val="400000"/>
              </a:srgbClr>
            </a:duotone>
          </a:blip>
          <a:stretch>
            <a:fillRect/>
          </a:stretch>
        </p:blipFill>
        <p:spPr>
          <a:xfrm rot="5400000">
            <a:off x="7534806" y="5791563"/>
            <a:ext cx="1588943" cy="25411"/>
          </a:xfrm>
          <a:prstGeom prst="rect">
            <a:avLst/>
          </a:prstGeom>
        </p:spPr>
      </p:pic>
      <p:pic>
        <p:nvPicPr>
          <p:cNvPr id="13" name="图片 12"/>
          <p:cNvPicPr>
            <a:picLocks noChangeAspect="1"/>
          </p:cNvPicPr>
          <p:nvPr/>
        </p:nvPicPr>
        <p:blipFill>
          <a:blip r:embed="rId5"/>
          <a:stretch>
            <a:fillRect/>
          </a:stretch>
        </p:blipFill>
        <p:spPr>
          <a:xfrm rot="10800000">
            <a:off x="8265273" y="4936167"/>
            <a:ext cx="127000" cy="127000"/>
          </a:xfrm>
          <a:prstGeom prst="rect">
            <a:avLst/>
          </a:prstGeom>
        </p:spPr>
      </p:pic>
      <p:pic>
        <p:nvPicPr>
          <p:cNvPr id="16" name="图片 15"/>
          <p:cNvPicPr>
            <a:picLocks noChangeAspect="1"/>
          </p:cNvPicPr>
          <p:nvPr/>
        </p:nvPicPr>
        <p:blipFill>
          <a:blip r:embed="rId8">
            <a:duotone>
              <a:prstClr val="black"/>
              <a:srgbClr val="2C451B">
                <a:tint val="45000"/>
                <a:satMod val="400000"/>
              </a:srgbClr>
            </a:duotone>
          </a:blip>
          <a:stretch>
            <a:fillRect/>
          </a:stretch>
        </p:blipFill>
        <p:spPr>
          <a:xfrm rot="5400000">
            <a:off x="-665449" y="3466353"/>
            <a:ext cx="1854972" cy="147312"/>
          </a:xfrm>
          <a:prstGeom prst="rect">
            <a:avLst/>
          </a:prstGeom>
        </p:spPr>
      </p:pic>
      <p:pic>
        <p:nvPicPr>
          <p:cNvPr id="17" name="图片 16"/>
          <p:cNvPicPr>
            <a:picLocks noChangeAspect="1"/>
          </p:cNvPicPr>
          <p:nvPr/>
        </p:nvPicPr>
        <p:blipFill>
          <a:blip r:embed="rId8">
            <a:duotone>
              <a:prstClr val="black"/>
              <a:srgbClr val="2C451B">
                <a:tint val="45000"/>
                <a:satMod val="400000"/>
              </a:srgbClr>
            </a:duotone>
          </a:blip>
          <a:stretch>
            <a:fillRect/>
          </a:stretch>
        </p:blipFill>
        <p:spPr>
          <a:xfrm rot="5400000">
            <a:off x="11009206" y="3466353"/>
            <a:ext cx="1854972" cy="147312"/>
          </a:xfrm>
          <a:prstGeom prst="rect">
            <a:avLst/>
          </a:prstGeom>
          <a:solidFill>
            <a:srgbClr val="2C451B"/>
          </a:solidFill>
        </p:spPr>
      </p:pic>
      <p:sp>
        <p:nvSpPr>
          <p:cNvPr id="20" name="矩形 19">
            <a:extLst>
              <a:ext uri="{FF2B5EF4-FFF2-40B4-BE49-F238E27FC236}">
                <a16:creationId xmlns:a16="http://schemas.microsoft.com/office/drawing/2014/main" id="{C0FF3534-BD41-BCD4-6E30-62189708E15C}"/>
              </a:ext>
            </a:extLst>
          </p:cNvPr>
          <p:cNvSpPr/>
          <p:nvPr/>
        </p:nvSpPr>
        <p:spPr>
          <a:xfrm>
            <a:off x="6050490" y="2488115"/>
            <a:ext cx="4532163" cy="1441654"/>
          </a:xfrm>
          <a:prstGeom prst="rect">
            <a:avLst/>
          </a:prstGeom>
          <a:solidFill>
            <a:srgbClr val="2C45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B3A7112D-11A6-DC37-18F4-58E02033A9B4}"/>
              </a:ext>
            </a:extLst>
          </p:cNvPr>
          <p:cNvSpPr/>
          <p:nvPr/>
        </p:nvSpPr>
        <p:spPr>
          <a:xfrm>
            <a:off x="1834211" y="2442130"/>
            <a:ext cx="3238384" cy="1533622"/>
          </a:xfrm>
          <a:prstGeom prst="rect">
            <a:avLst/>
          </a:prstGeom>
          <a:noFill/>
          <a:ln w="31750">
            <a:solidFill>
              <a:srgbClr val="2C45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C34A36-6A55-52A2-7A29-D596408517AB}"/>
              </a:ext>
            </a:extLst>
          </p:cNvPr>
          <p:cNvSpPr/>
          <p:nvPr/>
        </p:nvSpPr>
        <p:spPr>
          <a:xfrm>
            <a:off x="2293373" y="2547221"/>
            <a:ext cx="2333959" cy="1323439"/>
          </a:xfrm>
          <a:prstGeom prst="rect">
            <a:avLst/>
          </a:prstGeom>
          <a:noFill/>
        </p:spPr>
        <p:txBody>
          <a:bodyPr wrap="square" lIns="91440" tIns="45720" rIns="91440" bIns="45720">
            <a:spAutoFit/>
          </a:bodyPr>
          <a:lstStyle/>
          <a:p>
            <a:pPr algn="ctr"/>
            <a:r>
              <a:rPr lang="en-US" altLang="zh-CN"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rPr>
              <a:t>03</a:t>
            </a:r>
            <a:endParaRPr lang="zh-CN" altLang="en-US"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endParaRPr>
          </a:p>
        </p:txBody>
      </p:sp>
      <p:sp>
        <p:nvSpPr>
          <p:cNvPr id="24" name="文本框 23">
            <a:extLst>
              <a:ext uri="{FF2B5EF4-FFF2-40B4-BE49-F238E27FC236}">
                <a16:creationId xmlns:a16="http://schemas.microsoft.com/office/drawing/2014/main" id="{EF742955-C541-C67C-D22A-8930B63ABF9F}"/>
              </a:ext>
            </a:extLst>
          </p:cNvPr>
          <p:cNvSpPr txBox="1"/>
          <p:nvPr/>
        </p:nvSpPr>
        <p:spPr>
          <a:xfrm>
            <a:off x="6713811" y="2885776"/>
            <a:ext cx="3836810" cy="646331"/>
          </a:xfrm>
          <a:prstGeom prst="rect">
            <a:avLst/>
          </a:prstGeom>
          <a:noFill/>
        </p:spPr>
        <p:txBody>
          <a:bodyPr wrap="square" rtlCol="0">
            <a:spAutoFit/>
          </a:bodyPr>
          <a:lstStyle/>
          <a:p>
            <a:pPr lvl="0"/>
            <a:r>
              <a:rPr lang="zh-CN" altLang="en-US" sz="3600" dirty="0">
                <a:solidFill>
                  <a:prstClr val="white"/>
                </a:solidFill>
              </a:rPr>
              <a:t>作品效果与展示</a:t>
            </a:r>
          </a:p>
        </p:txBody>
      </p:sp>
      <p:sp>
        <p:nvSpPr>
          <p:cNvPr id="26" name="文本框 25">
            <a:extLst>
              <a:ext uri="{FF2B5EF4-FFF2-40B4-BE49-F238E27FC236}">
                <a16:creationId xmlns:a16="http://schemas.microsoft.com/office/drawing/2014/main" id="{FA5BACD4-73FA-29BE-EBEC-6E6D8409F7E8}"/>
              </a:ext>
            </a:extLst>
          </p:cNvPr>
          <p:cNvSpPr txBox="1"/>
          <p:nvPr/>
        </p:nvSpPr>
        <p:spPr>
          <a:xfrm>
            <a:off x="3997544" y="4282829"/>
            <a:ext cx="1471878" cy="369332"/>
          </a:xfrm>
          <a:prstGeom prst="rect">
            <a:avLst/>
          </a:prstGeom>
          <a:noFill/>
        </p:spPr>
        <p:txBody>
          <a:bodyPr wrap="none" rtlCol="0">
            <a:spAutoFit/>
          </a:bodyPr>
          <a:lstStyle/>
          <a:p>
            <a:r>
              <a:rPr lang="en-US" altLang="zh-CN" b="1" dirty="0"/>
              <a:t>3.1 </a:t>
            </a:r>
            <a:r>
              <a:rPr lang="zh-CN" altLang="en-US" b="1" dirty="0"/>
              <a:t>模型效果</a:t>
            </a:r>
          </a:p>
        </p:txBody>
      </p:sp>
      <p:sp>
        <p:nvSpPr>
          <p:cNvPr id="28" name="文本框 27">
            <a:extLst>
              <a:ext uri="{FF2B5EF4-FFF2-40B4-BE49-F238E27FC236}">
                <a16:creationId xmlns:a16="http://schemas.microsoft.com/office/drawing/2014/main" id="{EB20E5B6-34C6-3C80-0494-431F4AE82F9D}"/>
              </a:ext>
            </a:extLst>
          </p:cNvPr>
          <p:cNvSpPr txBox="1"/>
          <p:nvPr/>
        </p:nvSpPr>
        <p:spPr>
          <a:xfrm>
            <a:off x="5790665" y="4275209"/>
            <a:ext cx="1933543" cy="369332"/>
          </a:xfrm>
          <a:prstGeom prst="rect">
            <a:avLst/>
          </a:prstGeom>
          <a:noFill/>
        </p:spPr>
        <p:txBody>
          <a:bodyPr wrap="none" rtlCol="0">
            <a:spAutoFit/>
          </a:bodyPr>
          <a:lstStyle/>
          <a:p>
            <a:r>
              <a:rPr lang="en-US" altLang="zh-CN" b="1" dirty="0"/>
              <a:t>3.2 </a:t>
            </a:r>
            <a:r>
              <a:rPr lang="zh-CN" altLang="en-US" b="1" dirty="0"/>
              <a:t>推荐系统实现</a:t>
            </a:r>
          </a:p>
        </p:txBody>
      </p:sp>
    </p:spTree>
    <p:extLst>
      <p:ext uri="{BB962C8B-B14F-4D97-AF65-F5344CB8AC3E}">
        <p14:creationId xmlns:p14="http://schemas.microsoft.com/office/powerpoint/2010/main" val="110451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3.1 </a:t>
            </a:r>
            <a:r>
              <a:rPr lang="zh-CN" altLang="en-US" sz="4800" dirty="0">
                <a:solidFill>
                  <a:prstClr val="white"/>
                </a:solidFill>
              </a:rPr>
              <a:t>模型效果</a:t>
            </a:r>
          </a:p>
        </p:txBody>
      </p:sp>
      <p:pic>
        <p:nvPicPr>
          <p:cNvPr id="4" name="图片 3">
            <a:extLst>
              <a:ext uri="{FF2B5EF4-FFF2-40B4-BE49-F238E27FC236}">
                <a16:creationId xmlns:a16="http://schemas.microsoft.com/office/drawing/2014/main" id="{7D3099E9-E99F-31F6-FAA0-55E8B4FE0CE5}"/>
              </a:ext>
            </a:extLst>
          </p:cNvPr>
          <p:cNvPicPr>
            <a:picLocks noChangeAspect="1"/>
          </p:cNvPicPr>
          <p:nvPr/>
        </p:nvPicPr>
        <p:blipFill>
          <a:blip r:embed="rId3"/>
          <a:stretch>
            <a:fillRect/>
          </a:stretch>
        </p:blipFill>
        <p:spPr>
          <a:xfrm>
            <a:off x="2303130" y="1197818"/>
            <a:ext cx="7585740" cy="2955483"/>
          </a:xfrm>
          <a:prstGeom prst="rect">
            <a:avLst/>
          </a:prstGeom>
        </p:spPr>
      </p:pic>
      <p:sp>
        <p:nvSpPr>
          <p:cNvPr id="5" name="文本框 4">
            <a:extLst>
              <a:ext uri="{FF2B5EF4-FFF2-40B4-BE49-F238E27FC236}">
                <a16:creationId xmlns:a16="http://schemas.microsoft.com/office/drawing/2014/main" id="{27ED329F-ABFF-C71F-DF51-95A6B8A89591}"/>
              </a:ext>
            </a:extLst>
          </p:cNvPr>
          <p:cNvSpPr txBox="1"/>
          <p:nvPr/>
        </p:nvSpPr>
        <p:spPr>
          <a:xfrm>
            <a:off x="2976562" y="4277969"/>
            <a:ext cx="5867400" cy="1886094"/>
          </a:xfrm>
          <a:prstGeom prst="rect">
            <a:avLst/>
          </a:prstGeom>
          <a:noFill/>
        </p:spPr>
        <p:txBody>
          <a:bodyPr wrap="square" rtlCol="0">
            <a:spAutoFit/>
          </a:bodyPr>
          <a:lstStyle/>
          <a:p>
            <a:pPr indent="457200" algn="just">
              <a:lnSpc>
                <a:spcPct val="150000"/>
              </a:lnSpc>
            </a:pPr>
            <a:r>
              <a:rPr lang="zh-CN"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当</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学习率</a:t>
            </a:r>
            <a:r>
              <a:rPr lang="en-US"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lr</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为</a:t>
            </a:r>
            <a:r>
              <a:rPr lang="en-US"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0.001</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或</a:t>
            </a:r>
            <a:r>
              <a:rPr lang="en-US"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0.0001</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，批大小为</a:t>
            </a:r>
            <a:r>
              <a:rPr lang="en-US"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64</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时</a:t>
            </a:r>
            <a:r>
              <a:rPr lang="zh-CN"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，可以获得近似</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最佳准确率和最快收敛速度</a:t>
            </a:r>
            <a:r>
              <a:rPr lang="zh-CN"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。为了确认学习率的值，我们对学习率</a:t>
            </a:r>
            <a:r>
              <a:rPr lang="en-US"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0.001</a:t>
            </a:r>
            <a:r>
              <a:rPr lang="zh-CN"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和</a:t>
            </a:r>
            <a:r>
              <a:rPr lang="en-US"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0.0001</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再次训练</a:t>
            </a:r>
            <a:r>
              <a:rPr lang="zh-CN"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，同时</a:t>
            </a:r>
            <a:r>
              <a:rPr lang="zh-CN" altLang="zh-CN" sz="2000" b="1" dirty="0">
                <a:solidFill>
                  <a:schemeClr val="accent5">
                    <a:lumMod val="60000"/>
                    <a:lumOff val="40000"/>
                  </a:schemeClr>
                </a:solidFill>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增加</a:t>
            </a:r>
            <a:r>
              <a:rPr lang="en-US"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epoch</a:t>
            </a:r>
            <a:r>
              <a:rPr lang="zh-CN" altLang="zh-CN" sz="2000" b="1" dirty="0">
                <a:effectLst/>
                <a:latin typeface="方正苏新诗柳楷简体" panose="02000000000000000000" pitchFamily="2" charset="-122"/>
                <a:ea typeface="方正苏新诗柳楷简体" panose="02000000000000000000" pitchFamily="2" charset="-122"/>
                <a:cs typeface="Times New Roman" panose="02020603050405020304" pitchFamily="18" charset="0"/>
              </a:rPr>
              <a:t>数量以及分析梯度的直方图。</a:t>
            </a:r>
            <a:endParaRPr lang="zh-CN" altLang="en-US" sz="2000" b="1" dirty="0">
              <a:latin typeface="方正苏新诗柳楷简体" panose="02000000000000000000" pitchFamily="2" charset="-122"/>
              <a:ea typeface="方正苏新诗柳楷简体" panose="02000000000000000000"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8B7394AD-A1B0-D8B4-5A63-6FA819C3E06F}"/>
              </a:ext>
            </a:extLst>
          </p:cNvPr>
          <p:cNvSpPr/>
          <p:nvPr/>
        </p:nvSpPr>
        <p:spPr>
          <a:xfrm>
            <a:off x="2743200" y="1609725"/>
            <a:ext cx="6629400" cy="1905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2DBB31D-6D7B-8EFD-7255-0D2CAF3B556A}"/>
              </a:ext>
            </a:extLst>
          </p:cNvPr>
          <p:cNvSpPr/>
          <p:nvPr/>
        </p:nvSpPr>
        <p:spPr>
          <a:xfrm>
            <a:off x="2743200" y="2450257"/>
            <a:ext cx="6629400" cy="1905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30274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444367" y="51558"/>
            <a:ext cx="7067550" cy="830997"/>
          </a:xfrm>
          <a:prstGeom prst="rect">
            <a:avLst/>
          </a:prstGeom>
          <a:noFill/>
          <a:ln w="57150">
            <a:noFill/>
          </a:ln>
        </p:spPr>
        <p:txBody>
          <a:bodyPr wrap="square" rtlCol="0">
            <a:spAutoFit/>
          </a:bodyPr>
          <a:lstStyle/>
          <a:p>
            <a:pPr lvl="0"/>
            <a:r>
              <a:rPr lang="en-US" altLang="zh-CN" sz="4800" dirty="0">
                <a:solidFill>
                  <a:prstClr val="white"/>
                </a:solidFill>
              </a:rPr>
              <a:t>3.1 </a:t>
            </a:r>
            <a:r>
              <a:rPr lang="zh-CN" altLang="en-US" sz="4800" dirty="0">
                <a:solidFill>
                  <a:prstClr val="white"/>
                </a:solidFill>
              </a:rPr>
              <a:t>模型效果</a:t>
            </a:r>
          </a:p>
        </p:txBody>
      </p:sp>
      <p:pic>
        <p:nvPicPr>
          <p:cNvPr id="10" name="图片 9">
            <a:extLst>
              <a:ext uri="{FF2B5EF4-FFF2-40B4-BE49-F238E27FC236}">
                <a16:creationId xmlns:a16="http://schemas.microsoft.com/office/drawing/2014/main" id="{12C55A7C-969A-E5FA-8CEF-EF9DC9B561F0}"/>
              </a:ext>
            </a:extLst>
          </p:cNvPr>
          <p:cNvPicPr>
            <a:picLocks noChangeAspect="1"/>
          </p:cNvPicPr>
          <p:nvPr/>
        </p:nvPicPr>
        <p:blipFill rotWithShape="1">
          <a:blip r:embed="rId3">
            <a:extLst>
              <a:ext uri="{28A0092B-C50C-407E-A947-70E740481C1C}">
                <a14:useLocalDpi xmlns:a14="http://schemas.microsoft.com/office/drawing/2010/main" val="0"/>
              </a:ext>
            </a:extLst>
          </a:blip>
          <a:srcRect t="-277"/>
          <a:stretch/>
        </p:blipFill>
        <p:spPr bwMode="auto">
          <a:xfrm>
            <a:off x="0" y="983616"/>
            <a:ext cx="3351530" cy="2261067"/>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67716957-BF02-C7B0-AC8A-8C13E7BAEBE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42" y="3399593"/>
            <a:ext cx="5615940" cy="648335"/>
          </a:xfrm>
          <a:prstGeom prst="rect">
            <a:avLst/>
          </a:prstGeom>
          <a:noFill/>
          <a:ln>
            <a:noFill/>
          </a:ln>
        </p:spPr>
      </p:pic>
      <p:pic>
        <p:nvPicPr>
          <p:cNvPr id="13" name="图片 12">
            <a:extLst>
              <a:ext uri="{FF2B5EF4-FFF2-40B4-BE49-F238E27FC236}">
                <a16:creationId xmlns:a16="http://schemas.microsoft.com/office/drawing/2014/main" id="{5513234A-19E9-8A88-B7C7-FB1028FF8FDC}"/>
              </a:ext>
            </a:extLst>
          </p:cNvPr>
          <p:cNvPicPr>
            <a:picLocks noChangeAspect="1"/>
          </p:cNvPicPr>
          <p:nvPr/>
        </p:nvPicPr>
        <p:blipFill rotWithShape="1">
          <a:blip r:embed="rId5">
            <a:extLst>
              <a:ext uri="{28A0092B-C50C-407E-A947-70E740481C1C}">
                <a14:useLocalDpi xmlns:a14="http://schemas.microsoft.com/office/drawing/2010/main" val="0"/>
              </a:ext>
            </a:extLst>
          </a:blip>
          <a:srcRect l="1161" t="992" r="1" b="-1"/>
          <a:stretch/>
        </p:blipFill>
        <p:spPr bwMode="auto">
          <a:xfrm>
            <a:off x="8778873" y="1142296"/>
            <a:ext cx="3351531" cy="223189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23FC216B-78FB-0DF2-0D32-0881CB33A84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4618" y="3380347"/>
            <a:ext cx="5615940" cy="699135"/>
          </a:xfrm>
          <a:prstGeom prst="rect">
            <a:avLst/>
          </a:prstGeom>
          <a:noFill/>
          <a:ln>
            <a:noFill/>
          </a:ln>
        </p:spPr>
      </p:pic>
      <p:pic>
        <p:nvPicPr>
          <p:cNvPr id="15" name="图片 14">
            <a:extLst>
              <a:ext uri="{FF2B5EF4-FFF2-40B4-BE49-F238E27FC236}">
                <a16:creationId xmlns:a16="http://schemas.microsoft.com/office/drawing/2014/main" id="{455C60C3-B400-D843-3E17-81BA46F53CEB}"/>
              </a:ext>
            </a:extLst>
          </p:cNvPr>
          <p:cNvPicPr>
            <a:picLocks noChangeAspect="1"/>
          </p:cNvPicPr>
          <p:nvPr/>
        </p:nvPicPr>
        <p:blipFill>
          <a:blip r:embed="rId7"/>
          <a:stretch>
            <a:fillRect/>
          </a:stretch>
        </p:blipFill>
        <p:spPr>
          <a:xfrm>
            <a:off x="6364605" y="4355295"/>
            <a:ext cx="5615940" cy="2086610"/>
          </a:xfrm>
          <a:prstGeom prst="rect">
            <a:avLst/>
          </a:prstGeom>
        </p:spPr>
      </p:pic>
      <p:pic>
        <p:nvPicPr>
          <p:cNvPr id="16" name="图片 15">
            <a:extLst>
              <a:ext uri="{FF2B5EF4-FFF2-40B4-BE49-F238E27FC236}">
                <a16:creationId xmlns:a16="http://schemas.microsoft.com/office/drawing/2014/main" id="{D9C75E34-8EC4-CFC7-A867-56B27E4060EF}"/>
              </a:ext>
            </a:extLst>
          </p:cNvPr>
          <p:cNvPicPr>
            <a:picLocks noChangeAspect="1"/>
          </p:cNvPicPr>
          <p:nvPr/>
        </p:nvPicPr>
        <p:blipFill>
          <a:blip r:embed="rId8"/>
          <a:stretch>
            <a:fillRect/>
          </a:stretch>
        </p:blipFill>
        <p:spPr>
          <a:xfrm>
            <a:off x="411480" y="4333070"/>
            <a:ext cx="5615940" cy="2108835"/>
          </a:xfrm>
          <a:prstGeom prst="rect">
            <a:avLst/>
          </a:prstGeom>
        </p:spPr>
      </p:pic>
      <p:pic>
        <p:nvPicPr>
          <p:cNvPr id="3" name="图片 2">
            <a:extLst>
              <a:ext uri="{FF2B5EF4-FFF2-40B4-BE49-F238E27FC236}">
                <a16:creationId xmlns:a16="http://schemas.microsoft.com/office/drawing/2014/main" id="{4E8B557B-F496-1380-EC9D-24A8C28132DE}"/>
              </a:ext>
            </a:extLst>
          </p:cNvPr>
          <p:cNvPicPr>
            <a:picLocks noChangeAspect="1"/>
          </p:cNvPicPr>
          <p:nvPr/>
        </p:nvPicPr>
        <p:blipFill>
          <a:blip r:embed="rId9"/>
          <a:stretch>
            <a:fillRect/>
          </a:stretch>
        </p:blipFill>
        <p:spPr>
          <a:xfrm>
            <a:off x="3389630" y="1865214"/>
            <a:ext cx="5667587" cy="795967"/>
          </a:xfrm>
          <a:prstGeom prst="rect">
            <a:avLst/>
          </a:prstGeom>
        </p:spPr>
      </p:pic>
    </p:spTree>
    <p:extLst>
      <p:ext uri="{BB962C8B-B14F-4D97-AF65-F5344CB8AC3E}">
        <p14:creationId xmlns:p14="http://schemas.microsoft.com/office/powerpoint/2010/main" val="3639759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138295" y="115639"/>
            <a:ext cx="7067550" cy="707886"/>
          </a:xfrm>
          <a:prstGeom prst="rect">
            <a:avLst/>
          </a:prstGeom>
          <a:noFill/>
          <a:ln w="57150">
            <a:noFill/>
          </a:ln>
        </p:spPr>
        <p:txBody>
          <a:bodyPr wrap="square" rtlCol="0">
            <a:spAutoFit/>
          </a:bodyPr>
          <a:lstStyle/>
          <a:p>
            <a:pPr lvl="0"/>
            <a:r>
              <a:rPr lang="en-US" altLang="zh-CN" sz="4000" dirty="0">
                <a:solidFill>
                  <a:prstClr val="white"/>
                </a:solidFill>
              </a:rPr>
              <a:t>3.2 </a:t>
            </a:r>
            <a:r>
              <a:rPr lang="zh-CN" altLang="en-US" sz="4000" dirty="0">
                <a:solidFill>
                  <a:prstClr val="white"/>
                </a:solidFill>
              </a:rPr>
              <a:t>推荐系统实现</a:t>
            </a:r>
          </a:p>
        </p:txBody>
      </p:sp>
      <p:pic>
        <p:nvPicPr>
          <p:cNvPr id="17" name="图片 16">
            <a:extLst>
              <a:ext uri="{FF2B5EF4-FFF2-40B4-BE49-F238E27FC236}">
                <a16:creationId xmlns:a16="http://schemas.microsoft.com/office/drawing/2014/main" id="{909CB4DA-C303-E329-3E56-D4A00919DB4C}"/>
              </a:ext>
            </a:extLst>
          </p:cNvPr>
          <p:cNvPicPr>
            <a:picLocks noChangeAspect="1"/>
          </p:cNvPicPr>
          <p:nvPr/>
        </p:nvPicPr>
        <p:blipFill>
          <a:blip r:embed="rId3"/>
          <a:stretch>
            <a:fillRect/>
          </a:stretch>
        </p:blipFill>
        <p:spPr>
          <a:xfrm>
            <a:off x="114300" y="2450939"/>
            <a:ext cx="4785102" cy="29330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图片 17">
            <a:extLst>
              <a:ext uri="{FF2B5EF4-FFF2-40B4-BE49-F238E27FC236}">
                <a16:creationId xmlns:a16="http://schemas.microsoft.com/office/drawing/2014/main" id="{682311A9-F0CD-7BC0-D2DC-1302465CCD2B}"/>
              </a:ext>
            </a:extLst>
          </p:cNvPr>
          <p:cNvPicPr>
            <a:picLocks noChangeAspect="1"/>
          </p:cNvPicPr>
          <p:nvPr/>
        </p:nvPicPr>
        <p:blipFill>
          <a:blip r:embed="rId4"/>
          <a:stretch>
            <a:fillRect/>
          </a:stretch>
        </p:blipFill>
        <p:spPr>
          <a:xfrm>
            <a:off x="5065395" y="1938971"/>
            <a:ext cx="6939467" cy="3957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9" name="组合 18">
            <a:extLst>
              <a:ext uri="{FF2B5EF4-FFF2-40B4-BE49-F238E27FC236}">
                <a16:creationId xmlns:a16="http://schemas.microsoft.com/office/drawing/2014/main" id="{EA7FAD95-EAFD-3226-FEF3-2F9394A76A49}"/>
              </a:ext>
            </a:extLst>
          </p:cNvPr>
          <p:cNvGrpSpPr/>
          <p:nvPr/>
        </p:nvGrpSpPr>
        <p:grpSpPr>
          <a:xfrm>
            <a:off x="742360" y="1308520"/>
            <a:ext cx="3088740" cy="700875"/>
            <a:chOff x="2219960" y="1221606"/>
            <a:chExt cx="2157171" cy="471638"/>
          </a:xfrm>
        </p:grpSpPr>
        <p:sp>
          <p:nvSpPr>
            <p:cNvPr id="20" name="矩形: 圆角 19">
              <a:extLst>
                <a:ext uri="{FF2B5EF4-FFF2-40B4-BE49-F238E27FC236}">
                  <a16:creationId xmlns:a16="http://schemas.microsoft.com/office/drawing/2014/main" id="{72E54BFE-B08D-8406-84DE-8C751AD0C2F0}"/>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48496F9-A577-CBFA-1CFA-D0FEA67F7369}"/>
                </a:ext>
              </a:extLst>
            </p:cNvPr>
            <p:cNvSpPr txBox="1"/>
            <p:nvPr/>
          </p:nvSpPr>
          <p:spPr>
            <a:xfrm>
              <a:off x="2460901" y="1302091"/>
              <a:ext cx="1916230" cy="310667"/>
            </a:xfrm>
            <a:prstGeom prst="rect">
              <a:avLst/>
            </a:prstGeom>
            <a:noFill/>
          </p:spPr>
          <p:txBody>
            <a:bodyPr wrap="square" rtlCol="0">
              <a:spAutoFit/>
            </a:bodyPr>
            <a:lstStyle/>
            <a:p>
              <a:r>
                <a:rPr lang="zh-CN" altLang="en-US" sz="2400" dirty="0">
                  <a:solidFill>
                    <a:schemeClr val="bg1"/>
                  </a:solidFill>
                </a:rPr>
                <a:t>初版页面设计</a:t>
              </a:r>
            </a:p>
          </p:txBody>
        </p:sp>
      </p:grpSp>
      <p:sp>
        <p:nvSpPr>
          <p:cNvPr id="2" name="文本框 1">
            <a:extLst>
              <a:ext uri="{FF2B5EF4-FFF2-40B4-BE49-F238E27FC236}">
                <a16:creationId xmlns:a16="http://schemas.microsoft.com/office/drawing/2014/main" id="{BD2BBC63-AF9B-25DB-B9C8-A48045FBA8FD}"/>
              </a:ext>
            </a:extLst>
          </p:cNvPr>
          <p:cNvSpPr txBox="1"/>
          <p:nvPr/>
        </p:nvSpPr>
        <p:spPr>
          <a:xfrm>
            <a:off x="5824044" y="1119757"/>
            <a:ext cx="5625596" cy="731034"/>
          </a:xfrm>
          <a:prstGeom prst="rect">
            <a:avLst/>
          </a:prstGeom>
          <a:noFill/>
        </p:spPr>
        <p:txBody>
          <a:bodyPr wrap="square" rtlCol="0">
            <a:spAutoFit/>
          </a:bodyPr>
          <a:lstStyle/>
          <a:p>
            <a:pPr>
              <a:lnSpc>
                <a:spcPts val="2560"/>
              </a:lnSpc>
            </a:pPr>
            <a:r>
              <a:rPr lang="zh-CN" altLang="zh-CN" b="1" dirty="0">
                <a:effectLst/>
                <a:latin typeface="方正宋刻本秀楷简体" panose="02000000000000000000" pitchFamily="2" charset="-122"/>
                <a:ea typeface="方正宋刻本秀楷简体" panose="02000000000000000000" pitchFamily="2" charset="-122"/>
                <a:cs typeface="Times New Roman" panose="02020603050405020304" pitchFamily="18" charset="0"/>
              </a:rPr>
              <a:t>推荐的歌曲为初始化歌曲的相似歌曲</a:t>
            </a:r>
            <a:r>
              <a:rPr lang="zh-CN" altLang="en-US" b="1" dirty="0">
                <a:latin typeface="方正宋刻本秀楷简体" panose="02000000000000000000" pitchFamily="2" charset="-122"/>
                <a:ea typeface="方正宋刻本秀楷简体" panose="02000000000000000000" pitchFamily="2" charset="-122"/>
                <a:cs typeface="Times New Roman" panose="02020603050405020304" pitchFamily="18" charset="0"/>
              </a:rPr>
              <a:t>，</a:t>
            </a:r>
            <a:r>
              <a:rPr lang="zh-CN" altLang="zh-CN" b="1" dirty="0">
                <a:solidFill>
                  <a:schemeClr val="accent5">
                    <a:lumMod val="60000"/>
                    <a:lumOff val="40000"/>
                  </a:schemeClr>
                </a:solidFill>
                <a:effectLst/>
                <a:latin typeface="方正宋刻本秀楷简体" panose="02000000000000000000" pitchFamily="2" charset="-122"/>
                <a:ea typeface="方正宋刻本秀楷简体" panose="02000000000000000000" pitchFamily="2" charset="-122"/>
                <a:cs typeface="Times New Roman" panose="02020603050405020304" pitchFamily="18" charset="0"/>
              </a:rPr>
              <a:t>无法真正实现</a:t>
            </a:r>
            <a:r>
              <a:rPr lang="zh-CN" altLang="zh-CN" b="1" dirty="0">
                <a:effectLst/>
                <a:latin typeface="方正宋刻本秀楷简体" panose="02000000000000000000" pitchFamily="2" charset="-122"/>
                <a:ea typeface="方正宋刻本秀楷简体" panose="02000000000000000000" pitchFamily="2" charset="-122"/>
                <a:cs typeface="Times New Roman" panose="02020603050405020304" pitchFamily="18" charset="0"/>
              </a:rPr>
              <a:t>推荐用户选择喜欢歌曲的相似歌曲</a:t>
            </a:r>
            <a:r>
              <a:rPr lang="zh-CN" altLang="en-US" b="1" dirty="0">
                <a:effectLst/>
                <a:latin typeface="方正宋刻本秀楷简体" panose="02000000000000000000" pitchFamily="2" charset="-122"/>
                <a:ea typeface="方正宋刻本秀楷简体" panose="02000000000000000000" pitchFamily="2" charset="-122"/>
                <a:cs typeface="Times New Roman" panose="02020603050405020304" pitchFamily="18" charset="0"/>
              </a:rPr>
              <a:t>。</a:t>
            </a:r>
            <a:endParaRPr lang="zh-CN" altLang="en-US" b="1" dirty="0">
              <a:latin typeface="方正宋刻本秀楷简体" panose="02000000000000000000" pitchFamily="2" charset="-122"/>
              <a:ea typeface="方正宋刻本秀楷简体" panose="02000000000000000000" pitchFamily="2" charset="-122"/>
            </a:endParaRPr>
          </a:p>
        </p:txBody>
      </p:sp>
      <p:sp>
        <p:nvSpPr>
          <p:cNvPr id="22" name="文本框 21">
            <a:extLst>
              <a:ext uri="{FF2B5EF4-FFF2-40B4-BE49-F238E27FC236}">
                <a16:creationId xmlns:a16="http://schemas.microsoft.com/office/drawing/2014/main" id="{F4C299DF-42C8-77B6-ACDB-37B4EB9F85C3}"/>
              </a:ext>
            </a:extLst>
          </p:cNvPr>
          <p:cNvSpPr txBox="1"/>
          <p:nvPr/>
        </p:nvSpPr>
        <p:spPr>
          <a:xfrm>
            <a:off x="3728720" y="6260634"/>
            <a:ext cx="6096000" cy="523220"/>
          </a:xfrm>
          <a:prstGeom prst="rect">
            <a:avLst/>
          </a:prstGeom>
          <a:noFill/>
        </p:spPr>
        <p:txBody>
          <a:bodyPr wrap="square">
            <a:spAutoFit/>
          </a:bodyPr>
          <a:lstStyle/>
          <a:p>
            <a:r>
              <a:rPr lang="zh-CN" altLang="en-US" sz="2800" b="1" dirty="0">
                <a:solidFill>
                  <a:schemeClr val="accent5">
                    <a:lumMod val="50000"/>
                  </a:schemeClr>
                </a:solidFill>
                <a:latin typeface="方正宋刻本秀楷简体" panose="02000000000000000000" pitchFamily="2" charset="-122"/>
                <a:ea typeface="方正宋刻本秀楷简体" panose="02000000000000000000" pitchFamily="2" charset="-122"/>
              </a:rPr>
              <a:t>体验地址：https://fishei.cn/index</a:t>
            </a:r>
          </a:p>
        </p:txBody>
      </p:sp>
    </p:spTree>
    <p:extLst>
      <p:ext uri="{BB962C8B-B14F-4D97-AF65-F5344CB8AC3E}">
        <p14:creationId xmlns:p14="http://schemas.microsoft.com/office/powerpoint/2010/main" val="22281439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138295" y="115639"/>
            <a:ext cx="7067550" cy="707886"/>
          </a:xfrm>
          <a:prstGeom prst="rect">
            <a:avLst/>
          </a:prstGeom>
          <a:noFill/>
          <a:ln w="57150">
            <a:noFill/>
          </a:ln>
        </p:spPr>
        <p:txBody>
          <a:bodyPr wrap="square" rtlCol="0">
            <a:spAutoFit/>
          </a:bodyPr>
          <a:lstStyle/>
          <a:p>
            <a:pPr lvl="0"/>
            <a:r>
              <a:rPr lang="en-US" altLang="zh-CN" sz="4000" dirty="0">
                <a:solidFill>
                  <a:prstClr val="white"/>
                </a:solidFill>
              </a:rPr>
              <a:t>3.2 </a:t>
            </a:r>
            <a:r>
              <a:rPr lang="zh-CN" altLang="en-US" sz="4000" dirty="0">
                <a:solidFill>
                  <a:prstClr val="white"/>
                </a:solidFill>
              </a:rPr>
              <a:t>推荐系统实现</a:t>
            </a:r>
          </a:p>
        </p:txBody>
      </p:sp>
      <p:grpSp>
        <p:nvGrpSpPr>
          <p:cNvPr id="19" name="组合 18">
            <a:extLst>
              <a:ext uri="{FF2B5EF4-FFF2-40B4-BE49-F238E27FC236}">
                <a16:creationId xmlns:a16="http://schemas.microsoft.com/office/drawing/2014/main" id="{EA7FAD95-EAFD-3226-FEF3-2F9394A76A49}"/>
              </a:ext>
            </a:extLst>
          </p:cNvPr>
          <p:cNvGrpSpPr/>
          <p:nvPr/>
        </p:nvGrpSpPr>
        <p:grpSpPr>
          <a:xfrm>
            <a:off x="742360" y="1289470"/>
            <a:ext cx="3088740" cy="700875"/>
            <a:chOff x="2219960" y="1221606"/>
            <a:chExt cx="2157171" cy="471638"/>
          </a:xfrm>
        </p:grpSpPr>
        <p:sp>
          <p:nvSpPr>
            <p:cNvPr id="20" name="矩形: 圆角 19">
              <a:extLst>
                <a:ext uri="{FF2B5EF4-FFF2-40B4-BE49-F238E27FC236}">
                  <a16:creationId xmlns:a16="http://schemas.microsoft.com/office/drawing/2014/main" id="{72E54BFE-B08D-8406-84DE-8C751AD0C2F0}"/>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48496F9-A577-CBFA-1CFA-D0FEA67F7369}"/>
                </a:ext>
              </a:extLst>
            </p:cNvPr>
            <p:cNvSpPr txBox="1"/>
            <p:nvPr/>
          </p:nvSpPr>
          <p:spPr>
            <a:xfrm>
              <a:off x="2460901" y="1302091"/>
              <a:ext cx="1916230" cy="310667"/>
            </a:xfrm>
            <a:prstGeom prst="rect">
              <a:avLst/>
            </a:prstGeom>
            <a:noFill/>
          </p:spPr>
          <p:txBody>
            <a:bodyPr wrap="square" rtlCol="0">
              <a:spAutoFit/>
            </a:bodyPr>
            <a:lstStyle/>
            <a:p>
              <a:r>
                <a:rPr lang="zh-CN" altLang="en-US" sz="2400" dirty="0">
                  <a:solidFill>
                    <a:schemeClr val="bg1"/>
                  </a:solidFill>
                </a:rPr>
                <a:t>终版页面设计</a:t>
              </a:r>
            </a:p>
          </p:txBody>
        </p:sp>
      </p:grpSp>
      <p:sp>
        <p:nvSpPr>
          <p:cNvPr id="22" name="文本框 21">
            <a:extLst>
              <a:ext uri="{FF2B5EF4-FFF2-40B4-BE49-F238E27FC236}">
                <a16:creationId xmlns:a16="http://schemas.microsoft.com/office/drawing/2014/main" id="{F4C299DF-42C8-77B6-ACDB-37B4EB9F85C3}"/>
              </a:ext>
            </a:extLst>
          </p:cNvPr>
          <p:cNvSpPr txBox="1"/>
          <p:nvPr/>
        </p:nvSpPr>
        <p:spPr>
          <a:xfrm>
            <a:off x="3209925" y="6219141"/>
            <a:ext cx="6096000" cy="523220"/>
          </a:xfrm>
          <a:prstGeom prst="rect">
            <a:avLst/>
          </a:prstGeom>
          <a:noFill/>
        </p:spPr>
        <p:txBody>
          <a:bodyPr wrap="square">
            <a:spAutoFit/>
          </a:bodyPr>
          <a:lstStyle/>
          <a:p>
            <a:r>
              <a:rPr lang="zh-CN" altLang="en-US" sz="2800" b="1" dirty="0">
                <a:solidFill>
                  <a:schemeClr val="accent5">
                    <a:lumMod val="50000"/>
                  </a:schemeClr>
                </a:solidFill>
                <a:latin typeface="方正宋刻本秀楷简体" panose="02000000000000000000" pitchFamily="2" charset="-122"/>
                <a:ea typeface="方正宋刻本秀楷简体" panose="02000000000000000000" pitchFamily="2" charset="-122"/>
              </a:rPr>
              <a:t>体验地址：</a:t>
            </a:r>
            <a:r>
              <a:rPr lang="en-US" altLang="zh-CN" sz="2800" b="1" dirty="0">
                <a:solidFill>
                  <a:schemeClr val="accent5">
                    <a:lumMod val="50000"/>
                  </a:schemeClr>
                </a:solidFill>
                <a:latin typeface="方正宋刻本秀楷简体" panose="02000000000000000000" pitchFamily="2" charset="-122"/>
                <a:ea typeface="方正宋刻本秀楷简体" panose="02000000000000000000" pitchFamily="2" charset="-122"/>
              </a:rPr>
              <a:t>https://fishei.cn/project</a:t>
            </a:r>
            <a:endParaRPr lang="zh-CN" altLang="en-US" sz="2800" b="1" dirty="0">
              <a:solidFill>
                <a:schemeClr val="accent5">
                  <a:lumMod val="50000"/>
                </a:schemeClr>
              </a:solidFill>
              <a:latin typeface="方正宋刻本秀楷简体" panose="02000000000000000000" pitchFamily="2" charset="-122"/>
              <a:ea typeface="方正宋刻本秀楷简体" panose="02000000000000000000" pitchFamily="2" charset="-122"/>
            </a:endParaRPr>
          </a:p>
        </p:txBody>
      </p:sp>
      <p:pic>
        <p:nvPicPr>
          <p:cNvPr id="13" name="图片 12">
            <a:extLst>
              <a:ext uri="{FF2B5EF4-FFF2-40B4-BE49-F238E27FC236}">
                <a16:creationId xmlns:a16="http://schemas.microsoft.com/office/drawing/2014/main" id="{AD052D68-D5AA-07B3-DC31-BDA0E2166E1A}"/>
              </a:ext>
            </a:extLst>
          </p:cNvPr>
          <p:cNvPicPr>
            <a:picLocks noChangeAspect="1"/>
          </p:cNvPicPr>
          <p:nvPr/>
        </p:nvPicPr>
        <p:blipFill>
          <a:blip r:embed="rId3"/>
          <a:stretch>
            <a:fillRect/>
          </a:stretch>
        </p:blipFill>
        <p:spPr>
          <a:xfrm>
            <a:off x="111442" y="2340825"/>
            <a:ext cx="5615940" cy="3151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5F140985-99F2-F47C-C83D-C7E136F34E6F}"/>
              </a:ext>
            </a:extLst>
          </p:cNvPr>
          <p:cNvPicPr>
            <a:picLocks noChangeAspect="1"/>
          </p:cNvPicPr>
          <p:nvPr/>
        </p:nvPicPr>
        <p:blipFill>
          <a:blip r:embed="rId4"/>
          <a:stretch>
            <a:fillRect/>
          </a:stretch>
        </p:blipFill>
        <p:spPr>
          <a:xfrm>
            <a:off x="6200967" y="1245420"/>
            <a:ext cx="5615940" cy="3155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Freeform 45">
            <a:extLst>
              <a:ext uri="{FF2B5EF4-FFF2-40B4-BE49-F238E27FC236}">
                <a16:creationId xmlns:a16="http://schemas.microsoft.com/office/drawing/2014/main" id="{62663BCB-E896-9A27-7C3F-7ED76CE4063D}"/>
              </a:ext>
            </a:extLst>
          </p:cNvPr>
          <p:cNvSpPr>
            <a:spLocks noEditPoints="1"/>
          </p:cNvSpPr>
          <p:nvPr/>
        </p:nvSpPr>
        <p:spPr bwMode="auto">
          <a:xfrm>
            <a:off x="6645595" y="5210872"/>
            <a:ext cx="338562" cy="33860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5984A6"/>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Freeform 45">
            <a:extLst>
              <a:ext uri="{FF2B5EF4-FFF2-40B4-BE49-F238E27FC236}">
                <a16:creationId xmlns:a16="http://schemas.microsoft.com/office/drawing/2014/main" id="{C20C50C6-49DB-B39D-40F3-6D6072933F18}"/>
              </a:ext>
            </a:extLst>
          </p:cNvPr>
          <p:cNvSpPr>
            <a:spLocks noEditPoints="1"/>
          </p:cNvSpPr>
          <p:nvPr/>
        </p:nvSpPr>
        <p:spPr bwMode="auto">
          <a:xfrm>
            <a:off x="7724967" y="5770075"/>
            <a:ext cx="361859" cy="36190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92AFC5"/>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2CCE569-BF6D-B0BE-0A4F-B54A7E422989}"/>
              </a:ext>
            </a:extLst>
          </p:cNvPr>
          <p:cNvSpPr txBox="1"/>
          <p:nvPr/>
        </p:nvSpPr>
        <p:spPr>
          <a:xfrm>
            <a:off x="7047452" y="5209423"/>
            <a:ext cx="1569660" cy="369332"/>
          </a:xfrm>
          <a:prstGeom prst="rect">
            <a:avLst/>
          </a:prstGeom>
          <a:noFill/>
        </p:spPr>
        <p:txBody>
          <a:bodyPr wrap="none" rtlCol="0">
            <a:spAutoFit/>
          </a:bodyPr>
          <a:lstStyle/>
          <a:p>
            <a:r>
              <a:rPr lang="zh-CN" altLang="en-US" b="1" dirty="0"/>
              <a:t>优化页面布局</a:t>
            </a:r>
          </a:p>
        </p:txBody>
      </p:sp>
      <p:sp>
        <p:nvSpPr>
          <p:cNvPr id="24" name="文本框 23">
            <a:extLst>
              <a:ext uri="{FF2B5EF4-FFF2-40B4-BE49-F238E27FC236}">
                <a16:creationId xmlns:a16="http://schemas.microsoft.com/office/drawing/2014/main" id="{55749C1F-7DE1-7CC6-0BCA-943C6ED57135}"/>
              </a:ext>
            </a:extLst>
          </p:cNvPr>
          <p:cNvSpPr txBox="1"/>
          <p:nvPr/>
        </p:nvSpPr>
        <p:spPr>
          <a:xfrm>
            <a:off x="9888346" y="5209423"/>
            <a:ext cx="1569660" cy="369332"/>
          </a:xfrm>
          <a:prstGeom prst="rect">
            <a:avLst/>
          </a:prstGeom>
          <a:noFill/>
        </p:spPr>
        <p:txBody>
          <a:bodyPr wrap="none" rtlCol="0">
            <a:spAutoFit/>
          </a:bodyPr>
          <a:lstStyle/>
          <a:p>
            <a:r>
              <a:rPr lang="zh-CN" altLang="en-US" b="1" dirty="0"/>
              <a:t>新添更多功能</a:t>
            </a:r>
          </a:p>
        </p:txBody>
      </p:sp>
      <p:sp>
        <p:nvSpPr>
          <p:cNvPr id="25" name="Freeform 45">
            <a:extLst>
              <a:ext uri="{FF2B5EF4-FFF2-40B4-BE49-F238E27FC236}">
                <a16:creationId xmlns:a16="http://schemas.microsoft.com/office/drawing/2014/main" id="{C3163C6C-01EE-F1A8-DFAF-4ECD7429A679}"/>
              </a:ext>
            </a:extLst>
          </p:cNvPr>
          <p:cNvSpPr>
            <a:spLocks noEditPoints="1"/>
          </p:cNvSpPr>
          <p:nvPr/>
        </p:nvSpPr>
        <p:spPr bwMode="auto">
          <a:xfrm>
            <a:off x="9438589" y="5201440"/>
            <a:ext cx="338562" cy="33860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5984A6"/>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D6E8EEA4-9CED-1A94-0CFA-B11ECEBE8804}"/>
              </a:ext>
            </a:extLst>
          </p:cNvPr>
          <p:cNvSpPr txBox="1"/>
          <p:nvPr/>
        </p:nvSpPr>
        <p:spPr>
          <a:xfrm>
            <a:off x="8124988" y="5762651"/>
            <a:ext cx="2723823" cy="369332"/>
          </a:xfrm>
          <a:prstGeom prst="rect">
            <a:avLst/>
          </a:prstGeom>
          <a:noFill/>
        </p:spPr>
        <p:txBody>
          <a:bodyPr wrap="none" rtlCol="0">
            <a:spAutoFit/>
          </a:bodyPr>
          <a:lstStyle/>
          <a:p>
            <a:r>
              <a:rPr lang="zh-CN" altLang="en-US" b="1" dirty="0"/>
              <a:t>可选喜欢的歌曲进行推荐</a:t>
            </a:r>
          </a:p>
        </p:txBody>
      </p:sp>
    </p:spTree>
    <p:extLst>
      <p:ext uri="{BB962C8B-B14F-4D97-AF65-F5344CB8AC3E}">
        <p14:creationId xmlns:p14="http://schemas.microsoft.com/office/powerpoint/2010/main" val="3551827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4138295" y="115639"/>
            <a:ext cx="7067550" cy="707886"/>
          </a:xfrm>
          <a:prstGeom prst="rect">
            <a:avLst/>
          </a:prstGeom>
          <a:noFill/>
          <a:ln w="57150">
            <a:noFill/>
          </a:ln>
        </p:spPr>
        <p:txBody>
          <a:bodyPr wrap="square" rtlCol="0">
            <a:spAutoFit/>
          </a:bodyPr>
          <a:lstStyle/>
          <a:p>
            <a:pPr lvl="0"/>
            <a:r>
              <a:rPr lang="en-US" altLang="zh-CN" sz="4000" dirty="0">
                <a:solidFill>
                  <a:prstClr val="white"/>
                </a:solidFill>
              </a:rPr>
              <a:t>3.2 </a:t>
            </a:r>
            <a:r>
              <a:rPr lang="zh-CN" altLang="en-US" sz="4000" dirty="0">
                <a:solidFill>
                  <a:prstClr val="white"/>
                </a:solidFill>
              </a:rPr>
              <a:t>推荐系统实现</a:t>
            </a:r>
          </a:p>
        </p:txBody>
      </p:sp>
      <p:grpSp>
        <p:nvGrpSpPr>
          <p:cNvPr id="19" name="组合 18">
            <a:extLst>
              <a:ext uri="{FF2B5EF4-FFF2-40B4-BE49-F238E27FC236}">
                <a16:creationId xmlns:a16="http://schemas.microsoft.com/office/drawing/2014/main" id="{EA7FAD95-EAFD-3226-FEF3-2F9394A76A49}"/>
              </a:ext>
            </a:extLst>
          </p:cNvPr>
          <p:cNvGrpSpPr/>
          <p:nvPr/>
        </p:nvGrpSpPr>
        <p:grpSpPr>
          <a:xfrm>
            <a:off x="742360" y="1289470"/>
            <a:ext cx="3088740" cy="700875"/>
            <a:chOff x="2219960" y="1221606"/>
            <a:chExt cx="2157171" cy="471638"/>
          </a:xfrm>
        </p:grpSpPr>
        <p:sp>
          <p:nvSpPr>
            <p:cNvPr id="20" name="矩形: 圆角 19">
              <a:extLst>
                <a:ext uri="{FF2B5EF4-FFF2-40B4-BE49-F238E27FC236}">
                  <a16:creationId xmlns:a16="http://schemas.microsoft.com/office/drawing/2014/main" id="{72E54BFE-B08D-8406-84DE-8C751AD0C2F0}"/>
                </a:ext>
              </a:extLst>
            </p:cNvPr>
            <p:cNvSpPr/>
            <p:nvPr/>
          </p:nvSpPr>
          <p:spPr>
            <a:xfrm>
              <a:off x="2219960" y="1221606"/>
              <a:ext cx="1944303" cy="471638"/>
            </a:xfrm>
            <a:prstGeom prst="roundRect">
              <a:avLst>
                <a:gd name="adj" fmla="val 50000"/>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48496F9-A577-CBFA-1CFA-D0FEA67F7369}"/>
                </a:ext>
              </a:extLst>
            </p:cNvPr>
            <p:cNvSpPr txBox="1"/>
            <p:nvPr/>
          </p:nvSpPr>
          <p:spPr>
            <a:xfrm>
              <a:off x="2460901" y="1302091"/>
              <a:ext cx="1916230" cy="310667"/>
            </a:xfrm>
            <a:prstGeom prst="rect">
              <a:avLst/>
            </a:prstGeom>
            <a:noFill/>
          </p:spPr>
          <p:txBody>
            <a:bodyPr wrap="square" rtlCol="0">
              <a:spAutoFit/>
            </a:bodyPr>
            <a:lstStyle/>
            <a:p>
              <a:r>
                <a:rPr lang="zh-CN" altLang="en-US" sz="2400" dirty="0">
                  <a:solidFill>
                    <a:schemeClr val="bg1"/>
                  </a:solidFill>
                </a:rPr>
                <a:t>终版页面设计</a:t>
              </a:r>
            </a:p>
          </p:txBody>
        </p:sp>
      </p:grpSp>
      <p:sp>
        <p:nvSpPr>
          <p:cNvPr id="22" name="文本框 21">
            <a:extLst>
              <a:ext uri="{FF2B5EF4-FFF2-40B4-BE49-F238E27FC236}">
                <a16:creationId xmlns:a16="http://schemas.microsoft.com/office/drawing/2014/main" id="{F4C299DF-42C8-77B6-ACDB-37B4EB9F85C3}"/>
              </a:ext>
            </a:extLst>
          </p:cNvPr>
          <p:cNvSpPr txBox="1"/>
          <p:nvPr/>
        </p:nvSpPr>
        <p:spPr>
          <a:xfrm>
            <a:off x="3209925" y="6219141"/>
            <a:ext cx="6096000" cy="523220"/>
          </a:xfrm>
          <a:prstGeom prst="rect">
            <a:avLst/>
          </a:prstGeom>
          <a:noFill/>
        </p:spPr>
        <p:txBody>
          <a:bodyPr wrap="square">
            <a:spAutoFit/>
          </a:bodyPr>
          <a:lstStyle/>
          <a:p>
            <a:r>
              <a:rPr lang="zh-CN" altLang="en-US" sz="2800" b="1" dirty="0">
                <a:solidFill>
                  <a:schemeClr val="accent5">
                    <a:lumMod val="50000"/>
                  </a:schemeClr>
                </a:solidFill>
                <a:latin typeface="方正宋刻本秀楷简体" panose="02000000000000000000" pitchFamily="2" charset="-122"/>
                <a:ea typeface="方正宋刻本秀楷简体" panose="02000000000000000000" pitchFamily="2" charset="-122"/>
              </a:rPr>
              <a:t>体验地址：</a:t>
            </a:r>
            <a:r>
              <a:rPr lang="en-US" altLang="zh-CN" sz="2800" b="1" dirty="0">
                <a:solidFill>
                  <a:schemeClr val="accent5">
                    <a:lumMod val="50000"/>
                  </a:schemeClr>
                </a:solidFill>
                <a:latin typeface="方正宋刻本秀楷简体" panose="02000000000000000000" pitchFamily="2" charset="-122"/>
                <a:ea typeface="方正宋刻本秀楷简体" panose="02000000000000000000" pitchFamily="2" charset="-122"/>
              </a:rPr>
              <a:t>https://fishei.cn/project</a:t>
            </a:r>
            <a:endParaRPr lang="zh-CN" altLang="en-US" sz="2800" b="1" dirty="0">
              <a:solidFill>
                <a:schemeClr val="accent5">
                  <a:lumMod val="50000"/>
                </a:schemeClr>
              </a:solidFill>
              <a:latin typeface="方正宋刻本秀楷简体" panose="02000000000000000000" pitchFamily="2" charset="-122"/>
              <a:ea typeface="方正宋刻本秀楷简体" panose="02000000000000000000" pitchFamily="2" charset="-122"/>
            </a:endParaRPr>
          </a:p>
        </p:txBody>
      </p:sp>
      <p:sp>
        <p:nvSpPr>
          <p:cNvPr id="16" name="Freeform 45">
            <a:extLst>
              <a:ext uri="{FF2B5EF4-FFF2-40B4-BE49-F238E27FC236}">
                <a16:creationId xmlns:a16="http://schemas.microsoft.com/office/drawing/2014/main" id="{62663BCB-E896-9A27-7C3F-7ED76CE4063D}"/>
              </a:ext>
            </a:extLst>
          </p:cNvPr>
          <p:cNvSpPr>
            <a:spLocks noEditPoints="1"/>
          </p:cNvSpPr>
          <p:nvPr/>
        </p:nvSpPr>
        <p:spPr bwMode="auto">
          <a:xfrm>
            <a:off x="6645595" y="5210872"/>
            <a:ext cx="338562" cy="33860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5984A6"/>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Freeform 45">
            <a:extLst>
              <a:ext uri="{FF2B5EF4-FFF2-40B4-BE49-F238E27FC236}">
                <a16:creationId xmlns:a16="http://schemas.microsoft.com/office/drawing/2014/main" id="{C20C50C6-49DB-B39D-40F3-6D6072933F18}"/>
              </a:ext>
            </a:extLst>
          </p:cNvPr>
          <p:cNvSpPr>
            <a:spLocks noEditPoints="1"/>
          </p:cNvSpPr>
          <p:nvPr/>
        </p:nvSpPr>
        <p:spPr bwMode="auto">
          <a:xfrm>
            <a:off x="7724967" y="5770075"/>
            <a:ext cx="361859" cy="36190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92AFC5"/>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2CCE569-BF6D-B0BE-0A4F-B54A7E422989}"/>
              </a:ext>
            </a:extLst>
          </p:cNvPr>
          <p:cNvSpPr txBox="1"/>
          <p:nvPr/>
        </p:nvSpPr>
        <p:spPr>
          <a:xfrm>
            <a:off x="7047452" y="5209423"/>
            <a:ext cx="1569660" cy="369332"/>
          </a:xfrm>
          <a:prstGeom prst="rect">
            <a:avLst/>
          </a:prstGeom>
          <a:noFill/>
        </p:spPr>
        <p:txBody>
          <a:bodyPr wrap="none" rtlCol="0">
            <a:spAutoFit/>
          </a:bodyPr>
          <a:lstStyle/>
          <a:p>
            <a:r>
              <a:rPr lang="zh-CN" altLang="en-US" b="1" dirty="0"/>
              <a:t>优化页面布局</a:t>
            </a:r>
          </a:p>
        </p:txBody>
      </p:sp>
      <p:sp>
        <p:nvSpPr>
          <p:cNvPr id="24" name="文本框 23">
            <a:extLst>
              <a:ext uri="{FF2B5EF4-FFF2-40B4-BE49-F238E27FC236}">
                <a16:creationId xmlns:a16="http://schemas.microsoft.com/office/drawing/2014/main" id="{55749C1F-7DE1-7CC6-0BCA-943C6ED57135}"/>
              </a:ext>
            </a:extLst>
          </p:cNvPr>
          <p:cNvSpPr txBox="1"/>
          <p:nvPr/>
        </p:nvSpPr>
        <p:spPr>
          <a:xfrm>
            <a:off x="9888346" y="5209423"/>
            <a:ext cx="1569660" cy="369332"/>
          </a:xfrm>
          <a:prstGeom prst="rect">
            <a:avLst/>
          </a:prstGeom>
          <a:noFill/>
        </p:spPr>
        <p:txBody>
          <a:bodyPr wrap="none" rtlCol="0">
            <a:spAutoFit/>
          </a:bodyPr>
          <a:lstStyle/>
          <a:p>
            <a:r>
              <a:rPr lang="zh-CN" altLang="en-US" b="1" dirty="0"/>
              <a:t>新添更多功能</a:t>
            </a:r>
          </a:p>
        </p:txBody>
      </p:sp>
      <p:sp>
        <p:nvSpPr>
          <p:cNvPr id="25" name="Freeform 45">
            <a:extLst>
              <a:ext uri="{FF2B5EF4-FFF2-40B4-BE49-F238E27FC236}">
                <a16:creationId xmlns:a16="http://schemas.microsoft.com/office/drawing/2014/main" id="{C3163C6C-01EE-F1A8-DFAF-4ECD7429A679}"/>
              </a:ext>
            </a:extLst>
          </p:cNvPr>
          <p:cNvSpPr>
            <a:spLocks noEditPoints="1"/>
          </p:cNvSpPr>
          <p:nvPr/>
        </p:nvSpPr>
        <p:spPr bwMode="auto">
          <a:xfrm>
            <a:off x="9438589" y="5201440"/>
            <a:ext cx="338562" cy="33860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5984A6"/>
          </a:solidFill>
          <a:ln w="9525">
            <a:noFill/>
            <a:round/>
            <a:headEnd/>
            <a:tailEnd/>
          </a:ln>
        </p:spPr>
        <p:txBody>
          <a:bodyPr vert="horz" wrap="square" lIns="121885" tIns="60943" rIns="121885" bIns="60943" numCol="1" anchor="t" anchorCtr="0" compatLnSpc="1">
            <a:prstTxWarp prst="textNoShape">
              <a:avLst/>
            </a:prstTxWarp>
          </a:bodyPr>
          <a:lstStyle/>
          <a:p>
            <a:pPr defTabSz="1375020"/>
            <a:endParaRPr lang="en-US" sz="26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D6E8EEA4-9CED-1A94-0CFA-B11ECEBE8804}"/>
              </a:ext>
            </a:extLst>
          </p:cNvPr>
          <p:cNvSpPr txBox="1"/>
          <p:nvPr/>
        </p:nvSpPr>
        <p:spPr>
          <a:xfrm>
            <a:off x="8124988" y="5762651"/>
            <a:ext cx="2723823" cy="369332"/>
          </a:xfrm>
          <a:prstGeom prst="rect">
            <a:avLst/>
          </a:prstGeom>
          <a:noFill/>
        </p:spPr>
        <p:txBody>
          <a:bodyPr wrap="none" rtlCol="0">
            <a:spAutoFit/>
          </a:bodyPr>
          <a:lstStyle/>
          <a:p>
            <a:r>
              <a:rPr lang="zh-CN" altLang="en-US" b="1" dirty="0"/>
              <a:t>可选喜欢的歌曲进行推荐</a:t>
            </a:r>
          </a:p>
        </p:txBody>
      </p:sp>
      <p:pic>
        <p:nvPicPr>
          <p:cNvPr id="28" name="图片 27">
            <a:extLst>
              <a:ext uri="{FF2B5EF4-FFF2-40B4-BE49-F238E27FC236}">
                <a16:creationId xmlns:a16="http://schemas.microsoft.com/office/drawing/2014/main" id="{FB198E5C-095D-9716-AB3C-2EDD8711E235}"/>
              </a:ext>
            </a:extLst>
          </p:cNvPr>
          <p:cNvPicPr>
            <a:picLocks noChangeAspect="1"/>
          </p:cNvPicPr>
          <p:nvPr/>
        </p:nvPicPr>
        <p:blipFill>
          <a:blip r:embed="rId3"/>
          <a:stretch>
            <a:fillRect/>
          </a:stretch>
        </p:blipFill>
        <p:spPr>
          <a:xfrm>
            <a:off x="111442" y="2410740"/>
            <a:ext cx="5615940" cy="3168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图片 28">
            <a:extLst>
              <a:ext uri="{FF2B5EF4-FFF2-40B4-BE49-F238E27FC236}">
                <a16:creationId xmlns:a16="http://schemas.microsoft.com/office/drawing/2014/main" id="{12ADF5C1-762F-CEDD-2B00-5C75CCCB109A}"/>
              </a:ext>
            </a:extLst>
          </p:cNvPr>
          <p:cNvPicPr>
            <a:picLocks noChangeAspect="1"/>
          </p:cNvPicPr>
          <p:nvPr/>
        </p:nvPicPr>
        <p:blipFill>
          <a:blip r:embed="rId4"/>
          <a:stretch>
            <a:fillRect/>
          </a:stretch>
        </p:blipFill>
        <p:spPr>
          <a:xfrm>
            <a:off x="6177148" y="1279245"/>
            <a:ext cx="5615940" cy="3154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箭头: 圆角右 1">
            <a:extLst>
              <a:ext uri="{FF2B5EF4-FFF2-40B4-BE49-F238E27FC236}">
                <a16:creationId xmlns:a16="http://schemas.microsoft.com/office/drawing/2014/main" id="{E9FA0E0E-FDF8-51D8-1322-34E2F53A6087}"/>
              </a:ext>
            </a:extLst>
          </p:cNvPr>
          <p:cNvSpPr/>
          <p:nvPr/>
        </p:nvSpPr>
        <p:spPr>
          <a:xfrm>
            <a:off x="5039586" y="1750008"/>
            <a:ext cx="912679" cy="461665"/>
          </a:xfrm>
          <a:prstGeom prst="ben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F32F84BC-86E5-D2A3-7389-70F0444ACD32}"/>
              </a:ext>
            </a:extLst>
          </p:cNvPr>
          <p:cNvSpPr/>
          <p:nvPr/>
        </p:nvSpPr>
        <p:spPr>
          <a:xfrm>
            <a:off x="4906857" y="1366275"/>
            <a:ext cx="1107996" cy="369332"/>
          </a:xfrm>
          <a:prstGeom prst="rect">
            <a:avLst/>
          </a:prstGeom>
          <a:noFill/>
        </p:spPr>
        <p:txBody>
          <a:bodyPr wrap="none" lIns="91440" tIns="45720" rIns="91440" bIns="45720">
            <a:spAutoFit/>
          </a:bodyPr>
          <a:lstStyle/>
          <a:p>
            <a:pPr algn="ctr"/>
            <a:r>
              <a:rPr lang="zh-CN" alt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推荐效果</a:t>
            </a:r>
          </a:p>
        </p:txBody>
      </p:sp>
    </p:spTree>
    <p:extLst>
      <p:ext uri="{BB962C8B-B14F-4D97-AF65-F5344CB8AC3E}">
        <p14:creationId xmlns:p14="http://schemas.microsoft.com/office/powerpoint/2010/main" val="3481705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pic>
        <p:nvPicPr>
          <p:cNvPr id="3" name="图片 2"/>
          <p:cNvPicPr>
            <a:picLocks noChangeAspect="1"/>
          </p:cNvPicPr>
          <p:nvPr/>
        </p:nvPicPr>
        <p:blipFill>
          <a:blip r:embed="rId3">
            <a:duotone>
              <a:prstClr val="black"/>
              <a:srgbClr val="2C451B">
                <a:tint val="45000"/>
                <a:satMod val="400000"/>
              </a:srgbClr>
            </a:duotone>
          </a:blip>
          <a:stretch>
            <a:fillRect/>
          </a:stretch>
        </p:blipFill>
        <p:spPr>
          <a:xfrm>
            <a:off x="248895" y="243707"/>
            <a:ext cx="11699837" cy="6359100"/>
          </a:xfrm>
          <a:prstGeom prst="rect">
            <a:avLst/>
          </a:prstGeom>
          <a:ln w="12700">
            <a:solidFill>
              <a:srgbClr val="699D77"/>
            </a:solidFill>
          </a:ln>
        </p:spPr>
      </p:pic>
      <p:pic>
        <p:nvPicPr>
          <p:cNvPr id="7" name="图片 6"/>
          <p:cNvPicPr>
            <a:picLocks noChangeAspect="1"/>
          </p:cNvPicPr>
          <p:nvPr/>
        </p:nvPicPr>
        <p:blipFill>
          <a:blip r:embed="rId4">
            <a:duotone>
              <a:prstClr val="black"/>
              <a:srgbClr val="2C451B">
                <a:tint val="45000"/>
                <a:satMod val="400000"/>
              </a:srgbClr>
            </a:duotone>
          </a:blip>
          <a:stretch>
            <a:fillRect/>
          </a:stretch>
        </p:blipFill>
        <p:spPr>
          <a:xfrm rot="16200000">
            <a:off x="4262770" y="1751131"/>
            <a:ext cx="3003629" cy="25411"/>
          </a:xfrm>
          <a:prstGeom prst="rect">
            <a:avLst/>
          </a:prstGeom>
        </p:spPr>
      </p:pic>
      <p:pic>
        <p:nvPicPr>
          <p:cNvPr id="9" name="图片 8"/>
          <p:cNvPicPr>
            <a:picLocks noChangeAspect="1"/>
          </p:cNvPicPr>
          <p:nvPr/>
        </p:nvPicPr>
        <p:blipFill>
          <a:blip r:embed="rId5"/>
          <a:stretch>
            <a:fillRect/>
          </a:stretch>
        </p:blipFill>
        <p:spPr>
          <a:xfrm>
            <a:off x="5701588" y="3182700"/>
            <a:ext cx="127000" cy="127000"/>
          </a:xfrm>
          <a:prstGeom prst="rect">
            <a:avLst/>
          </a:prstGeom>
        </p:spPr>
      </p:pic>
      <p:pic>
        <p:nvPicPr>
          <p:cNvPr id="10" name="图片 9"/>
          <p:cNvPicPr>
            <a:picLocks noChangeAspect="1"/>
          </p:cNvPicPr>
          <p:nvPr/>
        </p:nvPicPr>
        <p:blipFill>
          <a:blip r:embed="rId6"/>
          <a:stretch>
            <a:fillRect/>
          </a:stretch>
        </p:blipFill>
        <p:spPr>
          <a:xfrm rot="21599999">
            <a:off x="10719117" y="3242221"/>
            <a:ext cx="1155079" cy="25411"/>
          </a:xfrm>
          <a:prstGeom prst="rect">
            <a:avLst/>
          </a:prstGeom>
        </p:spPr>
      </p:pic>
      <p:pic>
        <p:nvPicPr>
          <p:cNvPr id="11" name="图片 10"/>
          <p:cNvPicPr>
            <a:picLocks noChangeAspect="1"/>
          </p:cNvPicPr>
          <p:nvPr/>
        </p:nvPicPr>
        <p:blipFill>
          <a:blip r:embed="rId5"/>
          <a:stretch>
            <a:fillRect/>
          </a:stretch>
        </p:blipFill>
        <p:spPr>
          <a:xfrm rot="5400000">
            <a:off x="10675068" y="3191931"/>
            <a:ext cx="127000" cy="127000"/>
          </a:xfrm>
          <a:prstGeom prst="rect">
            <a:avLst/>
          </a:prstGeom>
        </p:spPr>
      </p:pic>
      <p:pic>
        <p:nvPicPr>
          <p:cNvPr id="12" name="图片 11"/>
          <p:cNvPicPr>
            <a:picLocks noChangeAspect="1"/>
          </p:cNvPicPr>
          <p:nvPr/>
        </p:nvPicPr>
        <p:blipFill>
          <a:blip r:embed="rId7">
            <a:duotone>
              <a:prstClr val="black"/>
              <a:srgbClr val="2C451B">
                <a:tint val="45000"/>
                <a:satMod val="400000"/>
              </a:srgbClr>
            </a:duotone>
          </a:blip>
          <a:stretch>
            <a:fillRect/>
          </a:stretch>
        </p:blipFill>
        <p:spPr>
          <a:xfrm rot="5400000">
            <a:off x="7534806" y="5791563"/>
            <a:ext cx="1588943" cy="25411"/>
          </a:xfrm>
          <a:prstGeom prst="rect">
            <a:avLst/>
          </a:prstGeom>
        </p:spPr>
      </p:pic>
      <p:pic>
        <p:nvPicPr>
          <p:cNvPr id="13" name="图片 12"/>
          <p:cNvPicPr>
            <a:picLocks noChangeAspect="1"/>
          </p:cNvPicPr>
          <p:nvPr/>
        </p:nvPicPr>
        <p:blipFill>
          <a:blip r:embed="rId5"/>
          <a:stretch>
            <a:fillRect/>
          </a:stretch>
        </p:blipFill>
        <p:spPr>
          <a:xfrm rot="10800000">
            <a:off x="8265273" y="4936167"/>
            <a:ext cx="127000" cy="127000"/>
          </a:xfrm>
          <a:prstGeom prst="rect">
            <a:avLst/>
          </a:prstGeom>
        </p:spPr>
      </p:pic>
      <p:pic>
        <p:nvPicPr>
          <p:cNvPr id="16" name="图片 15"/>
          <p:cNvPicPr>
            <a:picLocks noChangeAspect="1"/>
          </p:cNvPicPr>
          <p:nvPr/>
        </p:nvPicPr>
        <p:blipFill>
          <a:blip r:embed="rId8">
            <a:duotone>
              <a:prstClr val="black"/>
              <a:srgbClr val="2C451B">
                <a:tint val="45000"/>
                <a:satMod val="400000"/>
              </a:srgbClr>
            </a:duotone>
          </a:blip>
          <a:stretch>
            <a:fillRect/>
          </a:stretch>
        </p:blipFill>
        <p:spPr>
          <a:xfrm rot="5400000">
            <a:off x="-665449" y="3466353"/>
            <a:ext cx="1854972" cy="147312"/>
          </a:xfrm>
          <a:prstGeom prst="rect">
            <a:avLst/>
          </a:prstGeom>
        </p:spPr>
      </p:pic>
      <p:pic>
        <p:nvPicPr>
          <p:cNvPr id="17" name="图片 16"/>
          <p:cNvPicPr>
            <a:picLocks noChangeAspect="1"/>
          </p:cNvPicPr>
          <p:nvPr/>
        </p:nvPicPr>
        <p:blipFill>
          <a:blip r:embed="rId8">
            <a:duotone>
              <a:prstClr val="black"/>
              <a:srgbClr val="2C451B">
                <a:tint val="45000"/>
                <a:satMod val="400000"/>
              </a:srgbClr>
            </a:duotone>
          </a:blip>
          <a:stretch>
            <a:fillRect/>
          </a:stretch>
        </p:blipFill>
        <p:spPr>
          <a:xfrm rot="5400000">
            <a:off x="11009206" y="3466353"/>
            <a:ext cx="1854972" cy="147312"/>
          </a:xfrm>
          <a:prstGeom prst="rect">
            <a:avLst/>
          </a:prstGeom>
          <a:solidFill>
            <a:srgbClr val="2C451B"/>
          </a:solidFill>
        </p:spPr>
      </p:pic>
      <p:sp>
        <p:nvSpPr>
          <p:cNvPr id="20" name="矩形 19">
            <a:extLst>
              <a:ext uri="{FF2B5EF4-FFF2-40B4-BE49-F238E27FC236}">
                <a16:creationId xmlns:a16="http://schemas.microsoft.com/office/drawing/2014/main" id="{C0FF3534-BD41-BCD4-6E30-62189708E15C}"/>
              </a:ext>
            </a:extLst>
          </p:cNvPr>
          <p:cNvSpPr/>
          <p:nvPr/>
        </p:nvSpPr>
        <p:spPr>
          <a:xfrm>
            <a:off x="6050490" y="2488115"/>
            <a:ext cx="4532163" cy="1441654"/>
          </a:xfrm>
          <a:prstGeom prst="rect">
            <a:avLst/>
          </a:prstGeom>
          <a:solidFill>
            <a:srgbClr val="2C45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B3A7112D-11A6-DC37-18F4-58E02033A9B4}"/>
              </a:ext>
            </a:extLst>
          </p:cNvPr>
          <p:cNvSpPr/>
          <p:nvPr/>
        </p:nvSpPr>
        <p:spPr>
          <a:xfrm>
            <a:off x="1834211" y="2442130"/>
            <a:ext cx="3238384" cy="1533622"/>
          </a:xfrm>
          <a:prstGeom prst="rect">
            <a:avLst/>
          </a:prstGeom>
          <a:noFill/>
          <a:ln w="31750">
            <a:solidFill>
              <a:srgbClr val="2C45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C34A36-6A55-52A2-7A29-D596408517AB}"/>
              </a:ext>
            </a:extLst>
          </p:cNvPr>
          <p:cNvSpPr/>
          <p:nvPr/>
        </p:nvSpPr>
        <p:spPr>
          <a:xfrm>
            <a:off x="2293373" y="2547221"/>
            <a:ext cx="2333959" cy="1323439"/>
          </a:xfrm>
          <a:prstGeom prst="rect">
            <a:avLst/>
          </a:prstGeom>
          <a:noFill/>
        </p:spPr>
        <p:txBody>
          <a:bodyPr wrap="square" lIns="91440" tIns="45720" rIns="91440" bIns="45720">
            <a:spAutoFit/>
          </a:bodyPr>
          <a:lstStyle/>
          <a:p>
            <a:pPr algn="ctr"/>
            <a:r>
              <a:rPr lang="en-US" altLang="zh-CN"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rPr>
              <a:t>04</a:t>
            </a:r>
            <a:endParaRPr lang="zh-CN" altLang="en-US"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endParaRPr>
          </a:p>
        </p:txBody>
      </p:sp>
      <p:sp>
        <p:nvSpPr>
          <p:cNvPr id="24" name="文本框 23">
            <a:extLst>
              <a:ext uri="{FF2B5EF4-FFF2-40B4-BE49-F238E27FC236}">
                <a16:creationId xmlns:a16="http://schemas.microsoft.com/office/drawing/2014/main" id="{EF742955-C541-C67C-D22A-8930B63ABF9F}"/>
              </a:ext>
            </a:extLst>
          </p:cNvPr>
          <p:cNvSpPr txBox="1"/>
          <p:nvPr/>
        </p:nvSpPr>
        <p:spPr>
          <a:xfrm>
            <a:off x="6713811" y="2885776"/>
            <a:ext cx="3836810" cy="646331"/>
          </a:xfrm>
          <a:prstGeom prst="rect">
            <a:avLst/>
          </a:prstGeom>
          <a:noFill/>
        </p:spPr>
        <p:txBody>
          <a:bodyPr wrap="square" rtlCol="0">
            <a:spAutoFit/>
          </a:bodyPr>
          <a:lstStyle/>
          <a:p>
            <a:pPr lvl="0"/>
            <a:r>
              <a:rPr lang="zh-CN" altLang="en-US" sz="3600" dirty="0">
                <a:solidFill>
                  <a:prstClr val="white"/>
                </a:solidFill>
              </a:rPr>
              <a:t>综合总结与致谢</a:t>
            </a:r>
          </a:p>
        </p:txBody>
      </p:sp>
      <p:sp>
        <p:nvSpPr>
          <p:cNvPr id="26" name="文本框 25">
            <a:extLst>
              <a:ext uri="{FF2B5EF4-FFF2-40B4-BE49-F238E27FC236}">
                <a16:creationId xmlns:a16="http://schemas.microsoft.com/office/drawing/2014/main" id="{FA5BACD4-73FA-29BE-EBEC-6E6D8409F7E8}"/>
              </a:ext>
            </a:extLst>
          </p:cNvPr>
          <p:cNvSpPr txBox="1"/>
          <p:nvPr/>
        </p:nvSpPr>
        <p:spPr>
          <a:xfrm>
            <a:off x="4049169" y="4273188"/>
            <a:ext cx="1702710" cy="369332"/>
          </a:xfrm>
          <a:prstGeom prst="rect">
            <a:avLst/>
          </a:prstGeom>
          <a:noFill/>
        </p:spPr>
        <p:txBody>
          <a:bodyPr wrap="none" rtlCol="0">
            <a:spAutoFit/>
          </a:bodyPr>
          <a:lstStyle/>
          <a:p>
            <a:r>
              <a:rPr lang="en-US" altLang="zh-CN" b="1" dirty="0"/>
              <a:t>4.1 </a:t>
            </a:r>
            <a:r>
              <a:rPr lang="zh-CN" altLang="en-US" b="1" dirty="0"/>
              <a:t>总结与展望</a:t>
            </a:r>
          </a:p>
        </p:txBody>
      </p:sp>
      <p:sp>
        <p:nvSpPr>
          <p:cNvPr id="28" name="文本框 27">
            <a:extLst>
              <a:ext uri="{FF2B5EF4-FFF2-40B4-BE49-F238E27FC236}">
                <a16:creationId xmlns:a16="http://schemas.microsoft.com/office/drawing/2014/main" id="{EB20E5B6-34C6-3C80-0494-431F4AE82F9D}"/>
              </a:ext>
            </a:extLst>
          </p:cNvPr>
          <p:cNvSpPr txBox="1"/>
          <p:nvPr/>
        </p:nvSpPr>
        <p:spPr>
          <a:xfrm>
            <a:off x="6307740" y="4273188"/>
            <a:ext cx="1010213" cy="369332"/>
          </a:xfrm>
          <a:prstGeom prst="rect">
            <a:avLst/>
          </a:prstGeom>
          <a:noFill/>
        </p:spPr>
        <p:txBody>
          <a:bodyPr wrap="none" rtlCol="0">
            <a:spAutoFit/>
          </a:bodyPr>
          <a:lstStyle/>
          <a:p>
            <a:r>
              <a:rPr lang="en-US" altLang="zh-CN" b="1" dirty="0"/>
              <a:t>4.2 </a:t>
            </a:r>
            <a:r>
              <a:rPr lang="zh-CN" altLang="en-US" b="1" dirty="0"/>
              <a:t>致谢</a:t>
            </a:r>
          </a:p>
        </p:txBody>
      </p:sp>
    </p:spTree>
    <p:extLst>
      <p:ext uri="{BB962C8B-B14F-4D97-AF65-F5344CB8AC3E}">
        <p14:creationId xmlns:p14="http://schemas.microsoft.com/office/powerpoint/2010/main" val="16286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pic>
        <p:nvPicPr>
          <p:cNvPr id="3" name="图片 2"/>
          <p:cNvPicPr>
            <a:picLocks noChangeAspect="1"/>
          </p:cNvPicPr>
          <p:nvPr/>
        </p:nvPicPr>
        <p:blipFill>
          <a:blip r:embed="rId3">
            <a:duotone>
              <a:prstClr val="black"/>
              <a:srgbClr val="2C451B">
                <a:tint val="45000"/>
                <a:satMod val="400000"/>
              </a:srgbClr>
            </a:duotone>
          </a:blip>
          <a:stretch>
            <a:fillRect/>
          </a:stretch>
        </p:blipFill>
        <p:spPr>
          <a:xfrm>
            <a:off x="248895" y="243707"/>
            <a:ext cx="11699837" cy="6359100"/>
          </a:xfrm>
          <a:prstGeom prst="rect">
            <a:avLst/>
          </a:prstGeom>
          <a:ln w="12700">
            <a:solidFill>
              <a:srgbClr val="699D77"/>
            </a:solidFill>
          </a:ln>
        </p:spPr>
      </p:pic>
      <p:pic>
        <p:nvPicPr>
          <p:cNvPr id="7" name="图片 6"/>
          <p:cNvPicPr>
            <a:picLocks noChangeAspect="1"/>
          </p:cNvPicPr>
          <p:nvPr/>
        </p:nvPicPr>
        <p:blipFill>
          <a:blip r:embed="rId4">
            <a:duotone>
              <a:prstClr val="black"/>
              <a:srgbClr val="2C451B">
                <a:tint val="45000"/>
                <a:satMod val="400000"/>
              </a:srgbClr>
            </a:duotone>
          </a:blip>
          <a:stretch>
            <a:fillRect/>
          </a:stretch>
        </p:blipFill>
        <p:spPr>
          <a:xfrm rot="16200000">
            <a:off x="4262770" y="1751131"/>
            <a:ext cx="3003629" cy="25411"/>
          </a:xfrm>
          <a:prstGeom prst="rect">
            <a:avLst/>
          </a:prstGeom>
        </p:spPr>
      </p:pic>
      <p:pic>
        <p:nvPicPr>
          <p:cNvPr id="9" name="图片 8"/>
          <p:cNvPicPr>
            <a:picLocks noChangeAspect="1"/>
          </p:cNvPicPr>
          <p:nvPr/>
        </p:nvPicPr>
        <p:blipFill>
          <a:blip r:embed="rId5"/>
          <a:stretch>
            <a:fillRect/>
          </a:stretch>
        </p:blipFill>
        <p:spPr>
          <a:xfrm>
            <a:off x="5701588" y="3182700"/>
            <a:ext cx="127000" cy="127000"/>
          </a:xfrm>
          <a:prstGeom prst="rect">
            <a:avLst/>
          </a:prstGeom>
        </p:spPr>
      </p:pic>
      <p:pic>
        <p:nvPicPr>
          <p:cNvPr id="10" name="图片 9"/>
          <p:cNvPicPr>
            <a:picLocks noChangeAspect="1"/>
          </p:cNvPicPr>
          <p:nvPr/>
        </p:nvPicPr>
        <p:blipFill>
          <a:blip r:embed="rId6"/>
          <a:stretch>
            <a:fillRect/>
          </a:stretch>
        </p:blipFill>
        <p:spPr>
          <a:xfrm rot="21599999">
            <a:off x="10719117" y="3242221"/>
            <a:ext cx="1155079" cy="25411"/>
          </a:xfrm>
          <a:prstGeom prst="rect">
            <a:avLst/>
          </a:prstGeom>
        </p:spPr>
      </p:pic>
      <p:pic>
        <p:nvPicPr>
          <p:cNvPr id="11" name="图片 10"/>
          <p:cNvPicPr>
            <a:picLocks noChangeAspect="1"/>
          </p:cNvPicPr>
          <p:nvPr/>
        </p:nvPicPr>
        <p:blipFill>
          <a:blip r:embed="rId5"/>
          <a:stretch>
            <a:fillRect/>
          </a:stretch>
        </p:blipFill>
        <p:spPr>
          <a:xfrm rot="5400000">
            <a:off x="10675068" y="3191931"/>
            <a:ext cx="127000" cy="127000"/>
          </a:xfrm>
          <a:prstGeom prst="rect">
            <a:avLst/>
          </a:prstGeom>
        </p:spPr>
      </p:pic>
      <p:pic>
        <p:nvPicPr>
          <p:cNvPr id="12" name="图片 11"/>
          <p:cNvPicPr>
            <a:picLocks noChangeAspect="1"/>
          </p:cNvPicPr>
          <p:nvPr/>
        </p:nvPicPr>
        <p:blipFill>
          <a:blip r:embed="rId7">
            <a:duotone>
              <a:prstClr val="black"/>
              <a:srgbClr val="2C451B">
                <a:tint val="45000"/>
                <a:satMod val="400000"/>
              </a:srgbClr>
            </a:duotone>
          </a:blip>
          <a:stretch>
            <a:fillRect/>
          </a:stretch>
        </p:blipFill>
        <p:spPr>
          <a:xfrm rot="5400000">
            <a:off x="7534806" y="5791563"/>
            <a:ext cx="1588943" cy="25411"/>
          </a:xfrm>
          <a:prstGeom prst="rect">
            <a:avLst/>
          </a:prstGeom>
        </p:spPr>
      </p:pic>
      <p:pic>
        <p:nvPicPr>
          <p:cNvPr id="13" name="图片 12"/>
          <p:cNvPicPr>
            <a:picLocks noChangeAspect="1"/>
          </p:cNvPicPr>
          <p:nvPr/>
        </p:nvPicPr>
        <p:blipFill>
          <a:blip r:embed="rId5"/>
          <a:stretch>
            <a:fillRect/>
          </a:stretch>
        </p:blipFill>
        <p:spPr>
          <a:xfrm rot="10800000">
            <a:off x="8265273" y="4936167"/>
            <a:ext cx="127000" cy="127000"/>
          </a:xfrm>
          <a:prstGeom prst="rect">
            <a:avLst/>
          </a:prstGeom>
        </p:spPr>
      </p:pic>
      <p:pic>
        <p:nvPicPr>
          <p:cNvPr id="16" name="图片 15"/>
          <p:cNvPicPr>
            <a:picLocks noChangeAspect="1"/>
          </p:cNvPicPr>
          <p:nvPr/>
        </p:nvPicPr>
        <p:blipFill>
          <a:blip r:embed="rId8">
            <a:duotone>
              <a:prstClr val="black"/>
              <a:srgbClr val="2C451B">
                <a:tint val="45000"/>
                <a:satMod val="400000"/>
              </a:srgbClr>
            </a:duotone>
          </a:blip>
          <a:stretch>
            <a:fillRect/>
          </a:stretch>
        </p:blipFill>
        <p:spPr>
          <a:xfrm rot="5400000">
            <a:off x="-665449" y="3466353"/>
            <a:ext cx="1854972" cy="147312"/>
          </a:xfrm>
          <a:prstGeom prst="rect">
            <a:avLst/>
          </a:prstGeom>
        </p:spPr>
      </p:pic>
      <p:pic>
        <p:nvPicPr>
          <p:cNvPr id="17" name="图片 16"/>
          <p:cNvPicPr>
            <a:picLocks noChangeAspect="1"/>
          </p:cNvPicPr>
          <p:nvPr/>
        </p:nvPicPr>
        <p:blipFill>
          <a:blip r:embed="rId8">
            <a:duotone>
              <a:prstClr val="black"/>
              <a:srgbClr val="2C451B">
                <a:tint val="45000"/>
                <a:satMod val="400000"/>
              </a:srgbClr>
            </a:duotone>
          </a:blip>
          <a:stretch>
            <a:fillRect/>
          </a:stretch>
        </p:blipFill>
        <p:spPr>
          <a:xfrm rot="5400000">
            <a:off x="11009206" y="3466353"/>
            <a:ext cx="1854972" cy="147312"/>
          </a:xfrm>
          <a:prstGeom prst="rect">
            <a:avLst/>
          </a:prstGeom>
          <a:solidFill>
            <a:srgbClr val="2C451B"/>
          </a:solidFill>
        </p:spPr>
      </p:pic>
      <p:sp>
        <p:nvSpPr>
          <p:cNvPr id="20" name="矩形 19">
            <a:extLst>
              <a:ext uri="{FF2B5EF4-FFF2-40B4-BE49-F238E27FC236}">
                <a16:creationId xmlns:a16="http://schemas.microsoft.com/office/drawing/2014/main" id="{C0FF3534-BD41-BCD4-6E30-62189708E15C}"/>
              </a:ext>
            </a:extLst>
          </p:cNvPr>
          <p:cNvSpPr/>
          <p:nvPr/>
        </p:nvSpPr>
        <p:spPr>
          <a:xfrm>
            <a:off x="6050490" y="2488115"/>
            <a:ext cx="4532163" cy="1441654"/>
          </a:xfrm>
          <a:prstGeom prst="rect">
            <a:avLst/>
          </a:prstGeom>
          <a:solidFill>
            <a:srgbClr val="2C45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B3A7112D-11A6-DC37-18F4-58E02033A9B4}"/>
              </a:ext>
            </a:extLst>
          </p:cNvPr>
          <p:cNvSpPr/>
          <p:nvPr/>
        </p:nvSpPr>
        <p:spPr>
          <a:xfrm>
            <a:off x="1834211" y="2442130"/>
            <a:ext cx="3238384" cy="1533622"/>
          </a:xfrm>
          <a:prstGeom prst="rect">
            <a:avLst/>
          </a:prstGeom>
          <a:noFill/>
          <a:ln w="31750">
            <a:solidFill>
              <a:srgbClr val="2C45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C34A36-6A55-52A2-7A29-D596408517AB}"/>
              </a:ext>
            </a:extLst>
          </p:cNvPr>
          <p:cNvSpPr/>
          <p:nvPr/>
        </p:nvSpPr>
        <p:spPr>
          <a:xfrm>
            <a:off x="2293373" y="2547221"/>
            <a:ext cx="2333959" cy="1323439"/>
          </a:xfrm>
          <a:prstGeom prst="rect">
            <a:avLst/>
          </a:prstGeom>
          <a:noFill/>
        </p:spPr>
        <p:txBody>
          <a:bodyPr wrap="square" lIns="91440" tIns="45720" rIns="91440" bIns="45720">
            <a:spAutoFit/>
          </a:bodyPr>
          <a:lstStyle/>
          <a:p>
            <a:pPr algn="ctr"/>
            <a:r>
              <a:rPr lang="en-US" altLang="zh-CN"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rPr>
              <a:t>01</a:t>
            </a:r>
            <a:endParaRPr lang="zh-CN" altLang="en-US"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endParaRPr>
          </a:p>
        </p:txBody>
      </p:sp>
      <p:sp>
        <p:nvSpPr>
          <p:cNvPr id="24" name="文本框 23">
            <a:extLst>
              <a:ext uri="{FF2B5EF4-FFF2-40B4-BE49-F238E27FC236}">
                <a16:creationId xmlns:a16="http://schemas.microsoft.com/office/drawing/2014/main" id="{EF742955-C541-C67C-D22A-8930B63ABF9F}"/>
              </a:ext>
            </a:extLst>
          </p:cNvPr>
          <p:cNvSpPr txBox="1"/>
          <p:nvPr/>
        </p:nvSpPr>
        <p:spPr>
          <a:xfrm>
            <a:off x="6713811" y="2885776"/>
            <a:ext cx="3836810" cy="646331"/>
          </a:xfrm>
          <a:prstGeom prst="rect">
            <a:avLst/>
          </a:prstGeom>
          <a:noFill/>
        </p:spPr>
        <p:txBody>
          <a:bodyPr wrap="square" rtlCol="0">
            <a:spAutoFit/>
          </a:bodyPr>
          <a:lstStyle/>
          <a:p>
            <a:pPr lvl="0"/>
            <a:r>
              <a:rPr lang="zh-CN" altLang="en-US" sz="3600" dirty="0">
                <a:solidFill>
                  <a:prstClr val="white"/>
                </a:solidFill>
              </a:rPr>
              <a:t>研究背景与意义</a:t>
            </a:r>
          </a:p>
        </p:txBody>
      </p:sp>
      <p:sp>
        <p:nvSpPr>
          <p:cNvPr id="26" name="文本框 25">
            <a:extLst>
              <a:ext uri="{FF2B5EF4-FFF2-40B4-BE49-F238E27FC236}">
                <a16:creationId xmlns:a16="http://schemas.microsoft.com/office/drawing/2014/main" id="{FA5BACD4-73FA-29BE-EBEC-6E6D8409F7E8}"/>
              </a:ext>
            </a:extLst>
          </p:cNvPr>
          <p:cNvSpPr txBox="1"/>
          <p:nvPr/>
        </p:nvSpPr>
        <p:spPr>
          <a:xfrm>
            <a:off x="3997544" y="4282829"/>
            <a:ext cx="1471878" cy="369332"/>
          </a:xfrm>
          <a:prstGeom prst="rect">
            <a:avLst/>
          </a:prstGeom>
          <a:noFill/>
        </p:spPr>
        <p:txBody>
          <a:bodyPr wrap="none" rtlCol="0">
            <a:spAutoFit/>
          </a:bodyPr>
          <a:lstStyle/>
          <a:p>
            <a:r>
              <a:rPr lang="en-US" altLang="zh-CN" b="1" dirty="0"/>
              <a:t>1.1 </a:t>
            </a:r>
            <a:r>
              <a:rPr lang="zh-CN" altLang="en-US" b="1" dirty="0"/>
              <a:t>研究背景</a:t>
            </a:r>
          </a:p>
        </p:txBody>
      </p:sp>
      <p:sp>
        <p:nvSpPr>
          <p:cNvPr id="28" name="文本框 27">
            <a:extLst>
              <a:ext uri="{FF2B5EF4-FFF2-40B4-BE49-F238E27FC236}">
                <a16:creationId xmlns:a16="http://schemas.microsoft.com/office/drawing/2014/main" id="{EB20E5B6-34C6-3C80-0494-431F4AE82F9D}"/>
              </a:ext>
            </a:extLst>
          </p:cNvPr>
          <p:cNvSpPr txBox="1"/>
          <p:nvPr/>
        </p:nvSpPr>
        <p:spPr>
          <a:xfrm>
            <a:off x="5790665" y="4275209"/>
            <a:ext cx="1471878" cy="369332"/>
          </a:xfrm>
          <a:prstGeom prst="rect">
            <a:avLst/>
          </a:prstGeom>
          <a:noFill/>
        </p:spPr>
        <p:txBody>
          <a:bodyPr wrap="none" rtlCol="0">
            <a:spAutoFit/>
          </a:bodyPr>
          <a:lstStyle/>
          <a:p>
            <a:r>
              <a:rPr lang="en-US" altLang="zh-CN" b="1" dirty="0"/>
              <a:t>1.2 </a:t>
            </a:r>
            <a:r>
              <a:rPr lang="zh-CN" altLang="en-US" b="1" dirty="0"/>
              <a:t>研究意义</a:t>
            </a:r>
          </a:p>
        </p:txBody>
      </p:sp>
    </p:spTree>
    <p:extLst>
      <p:ext uri="{BB962C8B-B14F-4D97-AF65-F5344CB8AC3E}">
        <p14:creationId xmlns:p14="http://schemas.microsoft.com/office/powerpoint/2010/main" val="418819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5138420" y="115638"/>
            <a:ext cx="2055495" cy="707886"/>
          </a:xfrm>
          <a:prstGeom prst="rect">
            <a:avLst/>
          </a:prstGeom>
          <a:noFill/>
          <a:ln w="57150">
            <a:noFill/>
          </a:ln>
        </p:spPr>
        <p:txBody>
          <a:bodyPr wrap="square" rtlCol="0">
            <a:spAutoFit/>
          </a:bodyPr>
          <a:lstStyle/>
          <a:p>
            <a:pPr lvl="0"/>
            <a:r>
              <a:rPr lang="en-US" altLang="zh-CN" sz="4000" dirty="0">
                <a:solidFill>
                  <a:prstClr val="white"/>
                </a:solidFill>
              </a:rPr>
              <a:t>4.1 </a:t>
            </a:r>
            <a:r>
              <a:rPr lang="zh-CN" altLang="en-US" sz="4000" dirty="0">
                <a:solidFill>
                  <a:prstClr val="white"/>
                </a:solidFill>
              </a:rPr>
              <a:t>总结</a:t>
            </a:r>
          </a:p>
        </p:txBody>
      </p:sp>
      <p:grpSp>
        <p:nvGrpSpPr>
          <p:cNvPr id="10" name="组合 9">
            <a:extLst>
              <a:ext uri="{FF2B5EF4-FFF2-40B4-BE49-F238E27FC236}">
                <a16:creationId xmlns:a16="http://schemas.microsoft.com/office/drawing/2014/main" id="{8005526F-8D9C-CA25-187A-D294AB62230D}"/>
              </a:ext>
            </a:extLst>
          </p:cNvPr>
          <p:cNvGrpSpPr/>
          <p:nvPr/>
        </p:nvGrpSpPr>
        <p:grpSpPr>
          <a:xfrm>
            <a:off x="1454536" y="1627554"/>
            <a:ext cx="8694774" cy="881652"/>
            <a:chOff x="2105246" y="1942425"/>
            <a:chExt cx="8694774" cy="881652"/>
          </a:xfrm>
        </p:grpSpPr>
        <p:grpSp>
          <p:nvGrpSpPr>
            <p:cNvPr id="11" name="组合 10">
              <a:extLst>
                <a:ext uri="{FF2B5EF4-FFF2-40B4-BE49-F238E27FC236}">
                  <a16:creationId xmlns:a16="http://schemas.microsoft.com/office/drawing/2014/main" id="{5532436F-B411-A87C-1E2E-A388D0D438C4}"/>
                </a:ext>
              </a:extLst>
            </p:cNvPr>
            <p:cNvGrpSpPr/>
            <p:nvPr/>
          </p:nvGrpSpPr>
          <p:grpSpPr>
            <a:xfrm>
              <a:off x="2105246" y="2137144"/>
              <a:ext cx="1201479" cy="606056"/>
              <a:chOff x="2105246" y="2137144"/>
              <a:chExt cx="1201479" cy="606056"/>
            </a:xfrm>
          </p:grpSpPr>
          <p:sp>
            <p:nvSpPr>
              <p:cNvPr id="14" name="矩形 13">
                <a:extLst>
                  <a:ext uri="{FF2B5EF4-FFF2-40B4-BE49-F238E27FC236}">
                    <a16:creationId xmlns:a16="http://schemas.microsoft.com/office/drawing/2014/main" id="{52E6A3C3-253D-909F-C818-AF7B62983813}"/>
                  </a:ext>
                </a:extLst>
              </p:cNvPr>
              <p:cNvSpPr/>
              <p:nvPr/>
            </p:nvSpPr>
            <p:spPr>
              <a:xfrm rot="2574723">
                <a:off x="2392324" y="2137144"/>
                <a:ext cx="606056" cy="606056"/>
              </a:xfrm>
              <a:prstGeom prst="rect">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C44A370-6C03-26A1-C3FD-E6D81E5DC690}"/>
                  </a:ext>
                </a:extLst>
              </p:cNvPr>
              <p:cNvSpPr txBox="1"/>
              <p:nvPr/>
            </p:nvSpPr>
            <p:spPr>
              <a:xfrm>
                <a:off x="2105246" y="2179675"/>
                <a:ext cx="1201479"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17" name="矩形 16">
                <a:extLst>
                  <a:ext uri="{FF2B5EF4-FFF2-40B4-BE49-F238E27FC236}">
                    <a16:creationId xmlns:a16="http://schemas.microsoft.com/office/drawing/2014/main" id="{1CC87A94-8FAD-87DE-A751-175CDE60783D}"/>
                  </a:ext>
                </a:extLst>
              </p:cNvPr>
              <p:cNvSpPr/>
              <p:nvPr/>
            </p:nvSpPr>
            <p:spPr>
              <a:xfrm rot="2574723">
                <a:off x="2536256" y="2137144"/>
                <a:ext cx="606056" cy="606056"/>
              </a:xfrm>
              <a:prstGeom prst="rect">
                <a:avLst/>
              </a:prstGeom>
              <a:noFill/>
              <a:ln>
                <a:solidFill>
                  <a:srgbClr val="204E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E3B79C8D-C4F4-6013-84EA-8B0F9ECE030A}"/>
                </a:ext>
              </a:extLst>
            </p:cNvPr>
            <p:cNvSpPr/>
            <p:nvPr/>
          </p:nvSpPr>
          <p:spPr>
            <a:xfrm>
              <a:off x="3468761" y="1942425"/>
              <a:ext cx="7331259" cy="881652"/>
            </a:xfrm>
            <a:prstGeom prst="rect">
              <a:avLst/>
            </a:prstGeom>
          </p:spPr>
          <p:txBody>
            <a:bodyPr wrap="square">
              <a:spAutoFit/>
            </a:bodyPr>
            <a:lstStyle/>
            <a:p>
              <a:pPr>
                <a:lnSpc>
                  <a:spcPct val="150000"/>
                </a:lnSpc>
              </a:pPr>
              <a:r>
                <a:rPr lang="zh-CN" altLang="en-US" dirty="0"/>
                <a:t>基于内容的音乐推荐系统从模型的训练到用户的交互实现了一整套流程。初步具有实际应用能力。</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35C84E11-1E2D-B42A-460D-0DEC2D89CD1F}"/>
              </a:ext>
            </a:extLst>
          </p:cNvPr>
          <p:cNvGrpSpPr/>
          <p:nvPr/>
        </p:nvGrpSpPr>
        <p:grpSpPr>
          <a:xfrm>
            <a:off x="1432146" y="2886250"/>
            <a:ext cx="8717164" cy="1298112"/>
            <a:chOff x="2105246" y="3027008"/>
            <a:chExt cx="8717164" cy="1298112"/>
          </a:xfrm>
        </p:grpSpPr>
        <p:grpSp>
          <p:nvGrpSpPr>
            <p:cNvPr id="19" name="组合 18">
              <a:extLst>
                <a:ext uri="{FF2B5EF4-FFF2-40B4-BE49-F238E27FC236}">
                  <a16:creationId xmlns:a16="http://schemas.microsoft.com/office/drawing/2014/main" id="{84E83247-E245-F1AA-BE1E-B0E202BF5A30}"/>
                </a:ext>
              </a:extLst>
            </p:cNvPr>
            <p:cNvGrpSpPr/>
            <p:nvPr/>
          </p:nvGrpSpPr>
          <p:grpSpPr>
            <a:xfrm>
              <a:off x="2105246" y="3432544"/>
              <a:ext cx="1201479" cy="606056"/>
              <a:chOff x="2105246" y="2137144"/>
              <a:chExt cx="1201479" cy="606056"/>
            </a:xfrm>
          </p:grpSpPr>
          <p:sp>
            <p:nvSpPr>
              <p:cNvPr id="21" name="矩形 20">
                <a:extLst>
                  <a:ext uri="{FF2B5EF4-FFF2-40B4-BE49-F238E27FC236}">
                    <a16:creationId xmlns:a16="http://schemas.microsoft.com/office/drawing/2014/main" id="{9107B7EF-156B-BB1F-3DCC-381603C21B50}"/>
                  </a:ext>
                </a:extLst>
              </p:cNvPr>
              <p:cNvSpPr/>
              <p:nvPr/>
            </p:nvSpPr>
            <p:spPr>
              <a:xfrm rot="2574723">
                <a:off x="2392324" y="2137144"/>
                <a:ext cx="606056" cy="606056"/>
              </a:xfrm>
              <a:prstGeom prst="rect">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885BA1A-60D9-5A3D-64C5-5FD24CA984F3}"/>
                  </a:ext>
                </a:extLst>
              </p:cNvPr>
              <p:cNvSpPr txBox="1"/>
              <p:nvPr/>
            </p:nvSpPr>
            <p:spPr>
              <a:xfrm>
                <a:off x="2105246" y="2179675"/>
                <a:ext cx="1201479"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
            <p:nvSpPr>
              <p:cNvPr id="24" name="矩形 23">
                <a:extLst>
                  <a:ext uri="{FF2B5EF4-FFF2-40B4-BE49-F238E27FC236}">
                    <a16:creationId xmlns:a16="http://schemas.microsoft.com/office/drawing/2014/main" id="{D526FC63-37F5-39FB-6AD3-4E2BEC15A474}"/>
                  </a:ext>
                </a:extLst>
              </p:cNvPr>
              <p:cNvSpPr/>
              <p:nvPr/>
            </p:nvSpPr>
            <p:spPr>
              <a:xfrm rot="2574723">
                <a:off x="2536256" y="2137144"/>
                <a:ext cx="606056" cy="606056"/>
              </a:xfrm>
              <a:prstGeom prst="rect">
                <a:avLst/>
              </a:prstGeom>
              <a:noFill/>
              <a:ln>
                <a:solidFill>
                  <a:srgbClr val="204E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178D18B1-A567-524F-AB1F-FEE735D874D9}"/>
                </a:ext>
              </a:extLst>
            </p:cNvPr>
            <p:cNvSpPr/>
            <p:nvPr/>
          </p:nvSpPr>
          <p:spPr>
            <a:xfrm>
              <a:off x="3491151" y="3027008"/>
              <a:ext cx="7331259" cy="1298112"/>
            </a:xfrm>
            <a:prstGeom prst="rect">
              <a:avLst/>
            </a:prstGeom>
          </p:spPr>
          <p:txBody>
            <a:bodyPr wrap="square">
              <a:spAutoFit/>
            </a:bodyPr>
            <a:lstStyle/>
            <a:p>
              <a:pPr algn="just">
                <a:lnSpc>
                  <a:spcPct val="150000"/>
                </a:lnSpc>
              </a:pPr>
              <a:r>
                <a:rPr lang="zh-CN" altLang="zh-CN" dirty="0"/>
                <a:t>在通过实验前的模型测试表明，在自定义的五层卷积神经网络、</a:t>
              </a:r>
              <a:r>
                <a:rPr lang="en-US" altLang="zh-CN" dirty="0"/>
                <a:t>ResNet</a:t>
              </a:r>
              <a:r>
                <a:rPr lang="zh-CN" altLang="zh-CN" dirty="0"/>
                <a:t>以及</a:t>
              </a:r>
              <a:r>
                <a:rPr lang="en-US" altLang="zh-CN" dirty="0"/>
                <a:t>AlexNet</a:t>
              </a:r>
              <a:r>
                <a:rPr lang="zh-CN" altLang="zh-CN" dirty="0"/>
                <a:t>中，</a:t>
              </a:r>
              <a:r>
                <a:rPr lang="en-US" altLang="zh-CN" dirty="0"/>
                <a:t>AlexNet</a:t>
              </a:r>
              <a:r>
                <a:rPr lang="zh-CN" altLang="zh-CN" dirty="0"/>
                <a:t>对本数据集拥有更好的预测泛化效果</a:t>
              </a:r>
              <a:r>
                <a:rPr lang="zh-CN" altLang="en-US" dirty="0"/>
                <a:t>。但实际预测能力还存在不足。</a:t>
              </a:r>
            </a:p>
          </p:txBody>
        </p:sp>
      </p:grpSp>
      <p:grpSp>
        <p:nvGrpSpPr>
          <p:cNvPr id="25" name="组合 24">
            <a:extLst>
              <a:ext uri="{FF2B5EF4-FFF2-40B4-BE49-F238E27FC236}">
                <a16:creationId xmlns:a16="http://schemas.microsoft.com/office/drawing/2014/main" id="{DD077C43-CD8B-41ED-4715-6ED823DCF17E}"/>
              </a:ext>
            </a:extLst>
          </p:cNvPr>
          <p:cNvGrpSpPr/>
          <p:nvPr/>
        </p:nvGrpSpPr>
        <p:grpSpPr>
          <a:xfrm>
            <a:off x="1454536" y="4488906"/>
            <a:ext cx="8694774" cy="882614"/>
            <a:chOff x="2105246" y="4506831"/>
            <a:chExt cx="8694774" cy="882614"/>
          </a:xfrm>
        </p:grpSpPr>
        <p:grpSp>
          <p:nvGrpSpPr>
            <p:cNvPr id="26" name="组合 25">
              <a:extLst>
                <a:ext uri="{FF2B5EF4-FFF2-40B4-BE49-F238E27FC236}">
                  <a16:creationId xmlns:a16="http://schemas.microsoft.com/office/drawing/2014/main" id="{E924A836-CD34-09CB-4BF3-A9DC0C9EC3B4}"/>
                </a:ext>
              </a:extLst>
            </p:cNvPr>
            <p:cNvGrpSpPr/>
            <p:nvPr/>
          </p:nvGrpSpPr>
          <p:grpSpPr>
            <a:xfrm>
              <a:off x="2105246" y="4715244"/>
              <a:ext cx="1201479" cy="606056"/>
              <a:chOff x="2105246" y="2137144"/>
              <a:chExt cx="1201479" cy="606056"/>
            </a:xfrm>
          </p:grpSpPr>
          <p:sp>
            <p:nvSpPr>
              <p:cNvPr id="28" name="矩形 27">
                <a:extLst>
                  <a:ext uri="{FF2B5EF4-FFF2-40B4-BE49-F238E27FC236}">
                    <a16:creationId xmlns:a16="http://schemas.microsoft.com/office/drawing/2014/main" id="{AFE3D561-9228-302E-FF8B-950C693B4F11}"/>
                  </a:ext>
                </a:extLst>
              </p:cNvPr>
              <p:cNvSpPr/>
              <p:nvPr/>
            </p:nvSpPr>
            <p:spPr>
              <a:xfrm rot="2574723">
                <a:off x="2392324" y="2137144"/>
                <a:ext cx="606056" cy="606056"/>
              </a:xfrm>
              <a:prstGeom prst="rect">
                <a:avLst/>
              </a:prstGeom>
              <a:solidFill>
                <a:srgbClr val="2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A0778E7-88D8-1B15-7CB5-1B4C8E62B58D}"/>
                  </a:ext>
                </a:extLst>
              </p:cNvPr>
              <p:cNvSpPr txBox="1"/>
              <p:nvPr/>
            </p:nvSpPr>
            <p:spPr>
              <a:xfrm>
                <a:off x="2105246" y="2179675"/>
                <a:ext cx="1201479"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矩形 30">
                <a:extLst>
                  <a:ext uri="{FF2B5EF4-FFF2-40B4-BE49-F238E27FC236}">
                    <a16:creationId xmlns:a16="http://schemas.microsoft.com/office/drawing/2014/main" id="{337392DC-3F43-6B5C-CBC7-43E0830689E0}"/>
                  </a:ext>
                </a:extLst>
              </p:cNvPr>
              <p:cNvSpPr/>
              <p:nvPr/>
            </p:nvSpPr>
            <p:spPr>
              <a:xfrm rot="2574723">
                <a:off x="2536256" y="2137144"/>
                <a:ext cx="606056" cy="606056"/>
              </a:xfrm>
              <a:prstGeom prst="rect">
                <a:avLst/>
              </a:prstGeom>
              <a:noFill/>
              <a:ln>
                <a:solidFill>
                  <a:srgbClr val="204E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0DF34D08-ED6F-D36B-080F-D5DC6D179074}"/>
                </a:ext>
              </a:extLst>
            </p:cNvPr>
            <p:cNvSpPr/>
            <p:nvPr/>
          </p:nvSpPr>
          <p:spPr>
            <a:xfrm>
              <a:off x="3468761" y="4506831"/>
              <a:ext cx="7331259" cy="882614"/>
            </a:xfrm>
            <a:prstGeom prst="rect">
              <a:avLst/>
            </a:prstGeom>
          </p:spPr>
          <p:txBody>
            <a:bodyPr wrap="square">
              <a:spAutoFit/>
            </a:bodyPr>
            <a:lstStyle/>
            <a:p>
              <a:pPr>
                <a:lnSpc>
                  <a:spcPct val="150000"/>
                </a:lnSpc>
              </a:pPr>
              <a:r>
                <a:rPr lang="zh-CN" altLang="en-US" dirty="0"/>
                <a:t>丰富前后端交互设计，能大大提升用户体验感，同时也会赋予推荐系统更好的商业价值。本推荐系统中仍存在一些交互设计上的不足。</a:t>
              </a:r>
            </a:p>
          </p:txBody>
        </p:sp>
      </p:grpSp>
    </p:spTree>
    <p:extLst>
      <p:ext uri="{BB962C8B-B14F-4D97-AF65-F5344CB8AC3E}">
        <p14:creationId xmlns:p14="http://schemas.microsoft.com/office/powerpoint/2010/main" val="29211259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5138420" y="115638"/>
            <a:ext cx="2055495" cy="707886"/>
          </a:xfrm>
          <a:prstGeom prst="rect">
            <a:avLst/>
          </a:prstGeom>
          <a:noFill/>
          <a:ln w="57150">
            <a:noFill/>
          </a:ln>
        </p:spPr>
        <p:txBody>
          <a:bodyPr wrap="square" rtlCol="0">
            <a:spAutoFit/>
          </a:bodyPr>
          <a:lstStyle/>
          <a:p>
            <a:pPr lvl="0"/>
            <a:r>
              <a:rPr lang="en-US" altLang="zh-CN" sz="4000" dirty="0">
                <a:solidFill>
                  <a:prstClr val="white"/>
                </a:solidFill>
              </a:rPr>
              <a:t>4.1 </a:t>
            </a:r>
            <a:r>
              <a:rPr lang="zh-CN" altLang="en-US" sz="4000" dirty="0">
                <a:solidFill>
                  <a:prstClr val="white"/>
                </a:solidFill>
              </a:rPr>
              <a:t>总结</a:t>
            </a:r>
          </a:p>
        </p:txBody>
      </p:sp>
      <p:pic>
        <p:nvPicPr>
          <p:cNvPr id="13" name="图片 12">
            <a:extLst>
              <a:ext uri="{FF2B5EF4-FFF2-40B4-BE49-F238E27FC236}">
                <a16:creationId xmlns:a16="http://schemas.microsoft.com/office/drawing/2014/main" id="{DCDC5B6F-1DB9-5D82-8EAE-90B076A94B60}"/>
              </a:ext>
            </a:extLst>
          </p:cNvPr>
          <p:cNvPicPr>
            <a:picLocks noChangeAspect="1"/>
          </p:cNvPicPr>
          <p:nvPr/>
        </p:nvPicPr>
        <p:blipFill>
          <a:blip r:embed="rId3"/>
          <a:stretch>
            <a:fillRect/>
          </a:stretch>
        </p:blipFill>
        <p:spPr>
          <a:xfrm>
            <a:off x="2398721" y="1692151"/>
            <a:ext cx="6696254" cy="940435"/>
          </a:xfrm>
          <a:prstGeom prst="rect">
            <a:avLst/>
          </a:prstGeom>
        </p:spPr>
      </p:pic>
      <p:sp>
        <p:nvSpPr>
          <p:cNvPr id="3" name="文本框 2">
            <a:extLst>
              <a:ext uri="{FF2B5EF4-FFF2-40B4-BE49-F238E27FC236}">
                <a16:creationId xmlns:a16="http://schemas.microsoft.com/office/drawing/2014/main" id="{0A494B4C-2943-EC81-CF49-674555EC8F3F}"/>
              </a:ext>
            </a:extLst>
          </p:cNvPr>
          <p:cNvSpPr txBox="1"/>
          <p:nvPr/>
        </p:nvSpPr>
        <p:spPr>
          <a:xfrm>
            <a:off x="3011845" y="1273616"/>
            <a:ext cx="6003567" cy="369332"/>
          </a:xfrm>
          <a:prstGeom prst="rect">
            <a:avLst/>
          </a:prstGeom>
          <a:noFill/>
        </p:spPr>
        <p:txBody>
          <a:bodyPr wrap="none" rtlCol="0">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测试集上的</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一般，最终收敛准确率在</a:t>
            </a:r>
            <a:r>
              <a:rPr lang="en-US" altLang="zh-CN"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65%~70%</a:t>
            </a:r>
            <a:r>
              <a:rPr lang="zh-CN" altLang="en-US"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A81E3F10-A317-F713-B9FD-D5E735BC8609}"/>
              </a:ext>
            </a:extLst>
          </p:cNvPr>
          <p:cNvSpPr txBox="1"/>
          <p:nvPr/>
        </p:nvSpPr>
        <p:spPr>
          <a:xfrm>
            <a:off x="2919412" y="2681789"/>
            <a:ext cx="6096000"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改进方向：</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①</a:t>
            </a:r>
            <a:r>
              <a:rPr lang="zh-CN" altLang="zh-CN" sz="1800" dirty="0">
                <a:effectLst/>
                <a:ea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扩大训练样本规模或实现数据增强</a:t>
            </a:r>
            <a:r>
              <a:rPr lang="zh-CN" altLang="zh-CN" sz="1800" dirty="0">
                <a:effectLst/>
                <a:ea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②</a:t>
            </a:r>
            <a:r>
              <a:rPr lang="zh-CN" altLang="zh-CN" sz="1800" dirty="0">
                <a:effectLst/>
                <a:ea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改用更先进的模型</a:t>
            </a:r>
            <a:endParaRPr lang="zh-CN" altLang="en-US" dirty="0"/>
          </a:p>
        </p:txBody>
      </p:sp>
      <p:pic>
        <p:nvPicPr>
          <p:cNvPr id="23" name="图片 22">
            <a:extLst>
              <a:ext uri="{FF2B5EF4-FFF2-40B4-BE49-F238E27FC236}">
                <a16:creationId xmlns:a16="http://schemas.microsoft.com/office/drawing/2014/main" id="{FD048182-C21C-20DA-AA13-5D1044647BF9}"/>
              </a:ext>
            </a:extLst>
          </p:cNvPr>
          <p:cNvPicPr>
            <a:picLocks noChangeAspect="1"/>
          </p:cNvPicPr>
          <p:nvPr/>
        </p:nvPicPr>
        <p:blipFill>
          <a:blip r:embed="rId4"/>
          <a:stretch>
            <a:fillRect/>
          </a:stretch>
        </p:blipFill>
        <p:spPr>
          <a:xfrm>
            <a:off x="468532" y="3514984"/>
            <a:ext cx="4839874" cy="2715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文本框 23">
            <a:extLst>
              <a:ext uri="{FF2B5EF4-FFF2-40B4-BE49-F238E27FC236}">
                <a16:creationId xmlns:a16="http://schemas.microsoft.com/office/drawing/2014/main" id="{7E7443EF-6496-427D-DAC1-DE9E55193EB6}"/>
              </a:ext>
            </a:extLst>
          </p:cNvPr>
          <p:cNvSpPr txBox="1"/>
          <p:nvPr/>
        </p:nvSpPr>
        <p:spPr>
          <a:xfrm>
            <a:off x="5746848" y="3908524"/>
            <a:ext cx="5976620" cy="1705660"/>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暂未能实现搜索功能；暂未能实现歌词同步滚动功能；“发现好歌”一栏暂不能刷新列表；“可能喜欢”一栏是初次加载后是静态的</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无法收藏喜欢的歌曲；未能添加更多用户特征，以实现更丰富精准的歌曲推荐等。</a:t>
            </a:r>
            <a:endParaRPr lang="zh-CN" altLang="en-US" dirty="0"/>
          </a:p>
        </p:txBody>
      </p:sp>
    </p:spTree>
    <p:extLst>
      <p:ext uri="{BB962C8B-B14F-4D97-AF65-F5344CB8AC3E}">
        <p14:creationId xmlns:p14="http://schemas.microsoft.com/office/powerpoint/2010/main" val="33087822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PA_文本框 5">
            <a:extLst>
              <a:ext uri="{FF2B5EF4-FFF2-40B4-BE49-F238E27FC236}">
                <a16:creationId xmlns:a16="http://schemas.microsoft.com/office/drawing/2014/main" id="{F06A7405-368D-E0BC-E3A4-D48D2346CE51}"/>
              </a:ext>
            </a:extLst>
          </p:cNvPr>
          <p:cNvSpPr txBox="1"/>
          <p:nvPr>
            <p:custDataLst>
              <p:tags r:id="rId1"/>
            </p:custDataLst>
          </p:nvPr>
        </p:nvSpPr>
        <p:spPr>
          <a:xfrm>
            <a:off x="5138420" y="115638"/>
            <a:ext cx="2055495" cy="707886"/>
          </a:xfrm>
          <a:prstGeom prst="rect">
            <a:avLst/>
          </a:prstGeom>
          <a:noFill/>
          <a:ln w="57150">
            <a:noFill/>
          </a:ln>
        </p:spPr>
        <p:txBody>
          <a:bodyPr wrap="square" rtlCol="0">
            <a:spAutoFit/>
          </a:bodyPr>
          <a:lstStyle/>
          <a:p>
            <a:pPr lvl="0"/>
            <a:r>
              <a:rPr lang="en-US" altLang="zh-CN" sz="4000" dirty="0">
                <a:solidFill>
                  <a:prstClr val="white"/>
                </a:solidFill>
              </a:rPr>
              <a:t>4.1 </a:t>
            </a:r>
            <a:r>
              <a:rPr lang="zh-CN" altLang="en-US" sz="4000" dirty="0">
                <a:solidFill>
                  <a:prstClr val="white"/>
                </a:solidFill>
              </a:rPr>
              <a:t>展望</a:t>
            </a:r>
          </a:p>
        </p:txBody>
      </p:sp>
      <p:sp>
        <p:nvSpPr>
          <p:cNvPr id="52" name="同心圆 5">
            <a:extLst>
              <a:ext uri="{FF2B5EF4-FFF2-40B4-BE49-F238E27FC236}">
                <a16:creationId xmlns:a16="http://schemas.microsoft.com/office/drawing/2014/main" id="{E8BAD7F5-B7BD-9971-8370-5F3A9C7545F9}"/>
              </a:ext>
            </a:extLst>
          </p:cNvPr>
          <p:cNvSpPr/>
          <p:nvPr/>
        </p:nvSpPr>
        <p:spPr>
          <a:xfrm>
            <a:off x="5380296" y="2085975"/>
            <a:ext cx="1536981" cy="1532734"/>
          </a:xfrm>
          <a:custGeom>
            <a:avLst/>
            <a:gdLst/>
            <a:ahLst/>
            <a:cxnLst>
              <a:cxn ang="0">
                <a:pos x="0" y="1219200"/>
              </a:cxn>
              <a:cxn ang="0">
                <a:pos x="1219200" y="0"/>
              </a:cxn>
              <a:cxn ang="0">
                <a:pos x="2438400" y="1219200"/>
              </a:cxn>
              <a:cxn ang="0">
                <a:pos x="1219200" y="2438400"/>
              </a:cxn>
              <a:cxn ang="0">
                <a:pos x="0" y="1219200"/>
              </a:cxn>
              <a:cxn ang="0">
                <a:pos x="234477" y="1219200"/>
              </a:cxn>
              <a:cxn ang="0">
                <a:pos x="1219200" y="2203923"/>
              </a:cxn>
              <a:cxn ang="0">
                <a:pos x="2203923" y="1219200"/>
              </a:cxn>
              <a:cxn ang="0">
                <a:pos x="1219200" y="234477"/>
              </a:cxn>
              <a:cxn ang="0">
                <a:pos x="234477" y="1219200"/>
              </a:cxn>
            </a:cxnLst>
            <a:rect l="0" t="0" r="0" b="0"/>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moveTo>
                  <a:pt x="234477" y="1219200"/>
                </a:moveTo>
                <a:cubicBezTo>
                  <a:pt x="234477" y="1763047"/>
                  <a:pt x="675353" y="2203923"/>
                  <a:pt x="1219200" y="2203923"/>
                </a:cubicBezTo>
                <a:cubicBezTo>
                  <a:pt x="1763047" y="2203923"/>
                  <a:pt x="2203923" y="1763047"/>
                  <a:pt x="2203923" y="1219200"/>
                </a:cubicBezTo>
                <a:cubicBezTo>
                  <a:pt x="2203923" y="675353"/>
                  <a:pt x="1763047" y="234477"/>
                  <a:pt x="1219200" y="234477"/>
                </a:cubicBezTo>
                <a:cubicBezTo>
                  <a:pt x="675353" y="234477"/>
                  <a:pt x="234477" y="675353"/>
                  <a:pt x="234477" y="1219200"/>
                </a:cubicBezTo>
                <a:close/>
              </a:path>
            </a:pathLst>
          </a:custGeom>
          <a:solidFill>
            <a:srgbClr val="5984A6"/>
          </a:solidFill>
          <a:ln w="9525">
            <a:noFill/>
          </a:ln>
        </p:spPr>
        <p:txBody>
          <a:bodyPr lIns="91412" tIns="45705" rIns="91412" bIns="45705"/>
          <a:lstStyle/>
          <a:p>
            <a:endParaRPr lang="zh-CN" altLang="en-US" sz="933" noProof="1">
              <a:solidFill>
                <a:srgbClr val="744951"/>
              </a:solidFill>
              <a:latin typeface="Impact" panose="020B0806030902050204" pitchFamily="34" charset="0"/>
            </a:endParaRPr>
          </a:p>
        </p:txBody>
      </p:sp>
      <p:sp>
        <p:nvSpPr>
          <p:cNvPr id="53" name="同心圆 4">
            <a:extLst>
              <a:ext uri="{FF2B5EF4-FFF2-40B4-BE49-F238E27FC236}">
                <a16:creationId xmlns:a16="http://schemas.microsoft.com/office/drawing/2014/main" id="{25756B82-F2AC-27B6-BAC6-A1498EEA337D}"/>
              </a:ext>
            </a:extLst>
          </p:cNvPr>
          <p:cNvSpPr/>
          <p:nvPr/>
        </p:nvSpPr>
        <p:spPr>
          <a:xfrm>
            <a:off x="5670303" y="2376067"/>
            <a:ext cx="948617" cy="944190"/>
          </a:xfrm>
          <a:custGeom>
            <a:avLst/>
            <a:gdLst/>
            <a:ahLst/>
            <a:cxnLst>
              <a:cxn ang="0">
                <a:pos x="0" y="749300"/>
              </a:cxn>
              <a:cxn ang="0">
                <a:pos x="749300" y="0"/>
              </a:cxn>
              <a:cxn ang="0">
                <a:pos x="1498600" y="749300"/>
              </a:cxn>
              <a:cxn ang="0">
                <a:pos x="749300" y="1498600"/>
              </a:cxn>
              <a:cxn ang="0">
                <a:pos x="0" y="749300"/>
              </a:cxn>
              <a:cxn ang="0">
                <a:pos x="239057" y="749300"/>
              </a:cxn>
              <a:cxn ang="0">
                <a:pos x="749300" y="1259543"/>
              </a:cxn>
              <a:cxn ang="0">
                <a:pos x="1259543" y="749300"/>
              </a:cxn>
              <a:cxn ang="0">
                <a:pos x="749300" y="239057"/>
              </a:cxn>
              <a:cxn ang="0">
                <a:pos x="239057" y="749300"/>
              </a:cxn>
            </a:cxnLst>
            <a:rect l="0" t="0" r="0" b="0"/>
            <a:pathLst>
              <a:path w="1498600" h="1498600">
                <a:moveTo>
                  <a:pt x="0" y="749300"/>
                </a:moveTo>
                <a:cubicBezTo>
                  <a:pt x="0" y="335473"/>
                  <a:pt x="335473" y="0"/>
                  <a:pt x="749300" y="0"/>
                </a:cubicBezTo>
                <a:cubicBezTo>
                  <a:pt x="1163127" y="0"/>
                  <a:pt x="1498600" y="335473"/>
                  <a:pt x="1498600" y="749300"/>
                </a:cubicBezTo>
                <a:cubicBezTo>
                  <a:pt x="1498600" y="1163127"/>
                  <a:pt x="1163127" y="1498600"/>
                  <a:pt x="749300" y="1498600"/>
                </a:cubicBezTo>
                <a:cubicBezTo>
                  <a:pt x="335473" y="1498600"/>
                  <a:pt x="0" y="1163127"/>
                  <a:pt x="0" y="749300"/>
                </a:cubicBezTo>
                <a:close/>
                <a:moveTo>
                  <a:pt x="239057" y="749300"/>
                </a:moveTo>
                <a:cubicBezTo>
                  <a:pt x="239057" y="1031099"/>
                  <a:pt x="467501" y="1259543"/>
                  <a:pt x="749300" y="1259543"/>
                </a:cubicBezTo>
                <a:cubicBezTo>
                  <a:pt x="1031099" y="1259543"/>
                  <a:pt x="1259543" y="1031099"/>
                  <a:pt x="1259543" y="749300"/>
                </a:cubicBezTo>
                <a:cubicBezTo>
                  <a:pt x="1259543" y="467501"/>
                  <a:pt x="1031099" y="239057"/>
                  <a:pt x="749300" y="239057"/>
                </a:cubicBezTo>
                <a:cubicBezTo>
                  <a:pt x="467501" y="239057"/>
                  <a:pt x="239057" y="467501"/>
                  <a:pt x="239057" y="749300"/>
                </a:cubicBezTo>
                <a:close/>
              </a:path>
            </a:pathLst>
          </a:custGeom>
          <a:solidFill>
            <a:srgbClr val="5984A6"/>
          </a:solidFill>
          <a:ln w="9525">
            <a:noFill/>
          </a:ln>
        </p:spPr>
        <p:txBody>
          <a:bodyPr lIns="91412" tIns="45705" rIns="91412" bIns="45705"/>
          <a:lstStyle/>
          <a:p>
            <a:endParaRPr lang="zh-CN" altLang="en-US" sz="933" noProof="1">
              <a:solidFill>
                <a:schemeClr val="bg1"/>
              </a:solidFill>
              <a:latin typeface="Impact" panose="020B0806030902050204" pitchFamily="34" charset="0"/>
            </a:endParaRPr>
          </a:p>
        </p:txBody>
      </p:sp>
      <p:sp>
        <p:nvSpPr>
          <p:cNvPr id="54" name="矩形 10">
            <a:extLst>
              <a:ext uri="{FF2B5EF4-FFF2-40B4-BE49-F238E27FC236}">
                <a16:creationId xmlns:a16="http://schemas.microsoft.com/office/drawing/2014/main" id="{34C1972F-82C2-A0B2-D054-9576710EA62C}"/>
              </a:ext>
            </a:extLst>
          </p:cNvPr>
          <p:cNvSpPr/>
          <p:nvPr/>
        </p:nvSpPr>
        <p:spPr>
          <a:xfrm rot="20340000">
            <a:off x="6691182" y="2423419"/>
            <a:ext cx="454645" cy="95994"/>
          </a:xfrm>
          <a:prstGeom prst="rect">
            <a:avLst/>
          </a:prstGeom>
          <a:solidFill>
            <a:srgbClr val="92AFC5"/>
          </a:solidFill>
          <a:ln w="9525">
            <a:noFill/>
          </a:ln>
        </p:spPr>
        <p:txBody>
          <a:bodyPr lIns="90597" tIns="45297" rIns="90597" bIns="45297" anchor="ctr"/>
          <a:lstStyle/>
          <a:p>
            <a:pPr algn="ctr"/>
            <a:endParaRPr lang="zh-CN" altLang="en-US" sz="1333" noProof="1">
              <a:solidFill>
                <a:srgbClr val="744951"/>
              </a:solidFill>
              <a:latin typeface="Impact" panose="020B0806030902050204" pitchFamily="34" charset="0"/>
              <a:ea typeface="微软雅黑" panose="020B0503020204020204" pitchFamily="34" charset="-122"/>
            </a:endParaRPr>
          </a:p>
        </p:txBody>
      </p:sp>
      <p:sp>
        <p:nvSpPr>
          <p:cNvPr id="55" name="同心圆 3">
            <a:extLst>
              <a:ext uri="{FF2B5EF4-FFF2-40B4-BE49-F238E27FC236}">
                <a16:creationId xmlns:a16="http://schemas.microsoft.com/office/drawing/2014/main" id="{2ED14647-8FA2-229E-26DD-01C1B2C09AA3}"/>
              </a:ext>
            </a:extLst>
          </p:cNvPr>
          <p:cNvSpPr/>
          <p:nvPr/>
        </p:nvSpPr>
        <p:spPr>
          <a:xfrm>
            <a:off x="5957230" y="2659965"/>
            <a:ext cx="371267" cy="372954"/>
          </a:xfrm>
          <a:custGeom>
            <a:avLst/>
            <a:gdLst/>
            <a:ahLst/>
            <a:cxnLst>
              <a:cxn ang="0">
                <a:pos x="0" y="292100"/>
              </a:cxn>
              <a:cxn ang="0">
                <a:pos x="292100" y="0"/>
              </a:cxn>
              <a:cxn ang="0">
                <a:pos x="584200" y="292100"/>
              </a:cxn>
              <a:cxn ang="0">
                <a:pos x="292100" y="584200"/>
              </a:cxn>
              <a:cxn ang="0">
                <a:pos x="0" y="292100"/>
              </a:cxn>
              <a:cxn ang="0">
                <a:pos x="172795" y="292100"/>
              </a:cxn>
              <a:cxn ang="0">
                <a:pos x="292100" y="411405"/>
              </a:cxn>
              <a:cxn ang="0">
                <a:pos x="411405" y="292100"/>
              </a:cxn>
              <a:cxn ang="0">
                <a:pos x="292100" y="172795"/>
              </a:cxn>
              <a:cxn ang="0">
                <a:pos x="172795" y="292100"/>
              </a:cxn>
            </a:cxnLst>
            <a:rect l="0" t="0" r="0" b="0"/>
            <a:pathLst>
              <a:path w="584200" h="584200">
                <a:moveTo>
                  <a:pt x="0" y="292100"/>
                </a:moveTo>
                <a:cubicBezTo>
                  <a:pt x="0" y="130778"/>
                  <a:pt x="130778" y="0"/>
                  <a:pt x="292100" y="0"/>
                </a:cubicBezTo>
                <a:cubicBezTo>
                  <a:pt x="453422" y="0"/>
                  <a:pt x="584200" y="130778"/>
                  <a:pt x="584200" y="292100"/>
                </a:cubicBezTo>
                <a:cubicBezTo>
                  <a:pt x="584200" y="453422"/>
                  <a:pt x="453422" y="584200"/>
                  <a:pt x="292100" y="584200"/>
                </a:cubicBezTo>
                <a:cubicBezTo>
                  <a:pt x="130778" y="584200"/>
                  <a:pt x="0" y="453422"/>
                  <a:pt x="0" y="292100"/>
                </a:cubicBezTo>
                <a:close/>
                <a:moveTo>
                  <a:pt x="172795" y="292100"/>
                </a:moveTo>
                <a:cubicBezTo>
                  <a:pt x="172795" y="357990"/>
                  <a:pt x="226210" y="411405"/>
                  <a:pt x="292100" y="411405"/>
                </a:cubicBezTo>
                <a:cubicBezTo>
                  <a:pt x="357990" y="411405"/>
                  <a:pt x="411405" y="357990"/>
                  <a:pt x="411405" y="292100"/>
                </a:cubicBezTo>
                <a:cubicBezTo>
                  <a:pt x="411405" y="226210"/>
                  <a:pt x="357990" y="172795"/>
                  <a:pt x="292100" y="172795"/>
                </a:cubicBezTo>
                <a:cubicBezTo>
                  <a:pt x="226210" y="172795"/>
                  <a:pt x="172795" y="226210"/>
                  <a:pt x="172795" y="292100"/>
                </a:cubicBezTo>
                <a:close/>
              </a:path>
            </a:pathLst>
          </a:custGeom>
          <a:solidFill>
            <a:srgbClr val="92AFC5"/>
          </a:solidFill>
          <a:ln w="9525">
            <a:noFill/>
          </a:ln>
        </p:spPr>
        <p:txBody>
          <a:bodyPr lIns="91412" tIns="45705" rIns="91412" bIns="45705"/>
          <a:lstStyle/>
          <a:p>
            <a:endParaRPr lang="zh-CN" altLang="en-US" sz="933" noProof="1">
              <a:solidFill>
                <a:schemeClr val="bg1"/>
              </a:solidFill>
              <a:latin typeface="Impact" panose="020B0806030902050204" pitchFamily="34" charset="0"/>
            </a:endParaRPr>
          </a:p>
        </p:txBody>
      </p:sp>
      <p:sp>
        <p:nvSpPr>
          <p:cNvPr id="56" name="矩形 8">
            <a:extLst>
              <a:ext uri="{FF2B5EF4-FFF2-40B4-BE49-F238E27FC236}">
                <a16:creationId xmlns:a16="http://schemas.microsoft.com/office/drawing/2014/main" id="{0FD64A81-0752-3553-2160-91F6E53D535D}"/>
              </a:ext>
            </a:extLst>
          </p:cNvPr>
          <p:cNvSpPr/>
          <p:nvPr/>
        </p:nvSpPr>
        <p:spPr>
          <a:xfrm rot="3420000">
            <a:off x="6179457" y="3359503"/>
            <a:ext cx="684536" cy="95964"/>
          </a:xfrm>
          <a:prstGeom prst="rect">
            <a:avLst/>
          </a:prstGeom>
          <a:solidFill>
            <a:srgbClr val="92AFC5"/>
          </a:solidFill>
          <a:ln w="9525">
            <a:noFill/>
          </a:ln>
        </p:spPr>
        <p:txBody>
          <a:bodyPr lIns="90597" tIns="45297" rIns="90597" bIns="45297" anchor="ctr"/>
          <a:lstStyle/>
          <a:p>
            <a:pPr algn="ctr"/>
            <a:endParaRPr lang="zh-CN" altLang="en-US" sz="1333" noProof="1">
              <a:solidFill>
                <a:schemeClr val="bg1"/>
              </a:solidFill>
              <a:latin typeface="Impact" panose="020B0806030902050204" pitchFamily="34" charset="0"/>
              <a:ea typeface="微软雅黑" panose="020B0503020204020204" pitchFamily="34" charset="-122"/>
            </a:endParaRPr>
          </a:p>
        </p:txBody>
      </p:sp>
      <p:sp>
        <p:nvSpPr>
          <p:cNvPr id="57" name="椭圆 9">
            <a:extLst>
              <a:ext uri="{FF2B5EF4-FFF2-40B4-BE49-F238E27FC236}">
                <a16:creationId xmlns:a16="http://schemas.microsoft.com/office/drawing/2014/main" id="{FABD1A78-E3CA-97C5-8E03-EBFCC6C8BFA6}"/>
              </a:ext>
            </a:extLst>
          </p:cNvPr>
          <p:cNvSpPr>
            <a:spLocks noChangeArrowheads="1"/>
          </p:cNvSpPr>
          <p:nvPr/>
        </p:nvSpPr>
        <p:spPr bwMode="auto">
          <a:xfrm>
            <a:off x="6558264" y="3550095"/>
            <a:ext cx="320926" cy="321023"/>
          </a:xfrm>
          <a:prstGeom prst="ellipse">
            <a:avLst/>
          </a:prstGeom>
          <a:solidFill>
            <a:srgbClr val="92AFC5"/>
          </a:solidFill>
          <a:ln>
            <a:noFill/>
          </a:ln>
        </p:spPr>
        <p:txBody>
          <a:bodyPr lIns="90597" tIns="45297" rIns="90597" bIns="45297" anchor="ctr"/>
          <a:lstStyle/>
          <a:p>
            <a:pPr algn="ctr"/>
            <a:r>
              <a:rPr lang="en-US" altLang="zh-CN" sz="1600" dirty="0">
                <a:solidFill>
                  <a:schemeClr val="bg1"/>
                </a:solidFill>
                <a:latin typeface="Impact" panose="020B0806030902050204" pitchFamily="34" charset="0"/>
                <a:ea typeface="微软雅黑" panose="020B0503020204020204" pitchFamily="34" charset="-122"/>
              </a:rPr>
              <a:t>B</a:t>
            </a:r>
          </a:p>
        </p:txBody>
      </p:sp>
      <p:sp>
        <p:nvSpPr>
          <p:cNvPr id="58" name="椭圆 11">
            <a:extLst>
              <a:ext uri="{FF2B5EF4-FFF2-40B4-BE49-F238E27FC236}">
                <a16:creationId xmlns:a16="http://schemas.microsoft.com/office/drawing/2014/main" id="{336739F7-6D46-2133-4911-09595BFFEE42}"/>
              </a:ext>
            </a:extLst>
          </p:cNvPr>
          <p:cNvSpPr>
            <a:spLocks noChangeArrowheads="1"/>
          </p:cNvSpPr>
          <p:nvPr/>
        </p:nvSpPr>
        <p:spPr bwMode="auto">
          <a:xfrm>
            <a:off x="6988315" y="2222946"/>
            <a:ext cx="317779" cy="321023"/>
          </a:xfrm>
          <a:prstGeom prst="ellipse">
            <a:avLst/>
          </a:prstGeom>
          <a:solidFill>
            <a:srgbClr val="92AFC5"/>
          </a:solidFill>
          <a:ln>
            <a:noFill/>
          </a:ln>
        </p:spPr>
        <p:txBody>
          <a:bodyPr lIns="90597" tIns="45297" rIns="90597" bIns="45297" anchor="ctr"/>
          <a:lstStyle/>
          <a:p>
            <a:pPr algn="ctr"/>
            <a:r>
              <a:rPr lang="en-US" altLang="zh-CN" sz="1600" dirty="0">
                <a:solidFill>
                  <a:schemeClr val="bg1"/>
                </a:solidFill>
                <a:latin typeface="Impact" panose="020B0806030902050204" pitchFamily="34" charset="0"/>
                <a:ea typeface="微软雅黑" panose="020B0503020204020204" pitchFamily="34" charset="-122"/>
              </a:rPr>
              <a:t>C</a:t>
            </a:r>
          </a:p>
        </p:txBody>
      </p:sp>
      <p:sp>
        <p:nvSpPr>
          <p:cNvPr id="59" name="矩形 6">
            <a:extLst>
              <a:ext uri="{FF2B5EF4-FFF2-40B4-BE49-F238E27FC236}">
                <a16:creationId xmlns:a16="http://schemas.microsoft.com/office/drawing/2014/main" id="{BB01112F-1DA5-E14D-B3A8-52C6368CC799}"/>
              </a:ext>
            </a:extLst>
          </p:cNvPr>
          <p:cNvSpPr/>
          <p:nvPr/>
        </p:nvSpPr>
        <p:spPr>
          <a:xfrm rot="840000">
            <a:off x="5090463" y="2658438"/>
            <a:ext cx="907718" cy="91273"/>
          </a:xfrm>
          <a:prstGeom prst="rect">
            <a:avLst/>
          </a:prstGeom>
          <a:solidFill>
            <a:srgbClr val="92AFC5"/>
          </a:solidFill>
          <a:ln w="9525">
            <a:noFill/>
          </a:ln>
        </p:spPr>
        <p:txBody>
          <a:bodyPr lIns="90597" tIns="45297" rIns="90597" bIns="45297" anchor="ctr"/>
          <a:lstStyle/>
          <a:p>
            <a:pPr algn="ctr"/>
            <a:endParaRPr lang="zh-CN" altLang="en-US" sz="1333" noProof="1">
              <a:solidFill>
                <a:schemeClr val="bg1"/>
              </a:solidFill>
              <a:latin typeface="Impact" panose="020B0806030902050204" pitchFamily="34" charset="0"/>
              <a:ea typeface="微软雅黑" panose="020B0503020204020204" pitchFamily="34" charset="-122"/>
            </a:endParaRPr>
          </a:p>
        </p:txBody>
      </p:sp>
      <p:sp>
        <p:nvSpPr>
          <p:cNvPr id="60" name="椭圆 7">
            <a:extLst>
              <a:ext uri="{FF2B5EF4-FFF2-40B4-BE49-F238E27FC236}">
                <a16:creationId xmlns:a16="http://schemas.microsoft.com/office/drawing/2014/main" id="{1ECFB1D8-BC0C-C71A-7B85-265B2F63331E}"/>
              </a:ext>
            </a:extLst>
          </p:cNvPr>
          <p:cNvSpPr>
            <a:spLocks noChangeArrowheads="1"/>
          </p:cNvSpPr>
          <p:nvPr/>
        </p:nvSpPr>
        <p:spPr bwMode="auto">
          <a:xfrm>
            <a:off x="4888744" y="2411817"/>
            <a:ext cx="322498" cy="316303"/>
          </a:xfrm>
          <a:prstGeom prst="ellipse">
            <a:avLst/>
          </a:prstGeom>
          <a:solidFill>
            <a:srgbClr val="92AFC5"/>
          </a:solidFill>
          <a:ln>
            <a:noFill/>
          </a:ln>
        </p:spPr>
        <p:txBody>
          <a:bodyPr lIns="90597" tIns="45297" rIns="90597" bIns="45297" anchor="ctr"/>
          <a:lstStyle/>
          <a:p>
            <a:pPr algn="ctr"/>
            <a:r>
              <a:rPr lang="en-US" altLang="zh-CN" sz="1600" dirty="0">
                <a:solidFill>
                  <a:schemeClr val="bg1"/>
                </a:solidFill>
                <a:latin typeface="Impact" panose="020B0806030902050204" pitchFamily="34" charset="0"/>
                <a:ea typeface="微软雅黑" panose="020B0503020204020204" pitchFamily="34" charset="-122"/>
              </a:rPr>
              <a:t>A</a:t>
            </a:r>
          </a:p>
        </p:txBody>
      </p:sp>
      <p:sp>
        <p:nvSpPr>
          <p:cNvPr id="61" name="矩形 57">
            <a:extLst>
              <a:ext uri="{FF2B5EF4-FFF2-40B4-BE49-F238E27FC236}">
                <a16:creationId xmlns:a16="http://schemas.microsoft.com/office/drawing/2014/main" id="{6A303C10-4F1A-63C8-3DA9-76131138AF38}"/>
              </a:ext>
            </a:extLst>
          </p:cNvPr>
          <p:cNvSpPr>
            <a:spLocks noChangeArrowheads="1"/>
          </p:cNvSpPr>
          <p:nvPr/>
        </p:nvSpPr>
        <p:spPr bwMode="auto">
          <a:xfrm>
            <a:off x="7556536" y="1815883"/>
            <a:ext cx="1730339" cy="400079"/>
          </a:xfrm>
          <a:prstGeom prst="rect">
            <a:avLst/>
          </a:prstGeom>
          <a:solidFill>
            <a:srgbClr val="92AFC5"/>
          </a:solidFill>
          <a:ln>
            <a:noFill/>
          </a:ln>
          <a:effectLst>
            <a:softEdge rad="25400"/>
          </a:effectLst>
        </p:spPr>
        <p:txBody>
          <a:bodyPr wrap="square" lIns="91412" tIns="45705" rIns="91412" bIns="45705">
            <a:spAutoFit/>
          </a:bodyPr>
          <a:lstStyle/>
          <a:p>
            <a:pPr algn="dist"/>
            <a:r>
              <a:rPr lang="en-US" altLang="zh-CN"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分类到聚类</a:t>
            </a:r>
            <a:endParaRPr lang="en-US"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2" name="文本框 40">
            <a:extLst>
              <a:ext uri="{FF2B5EF4-FFF2-40B4-BE49-F238E27FC236}">
                <a16:creationId xmlns:a16="http://schemas.microsoft.com/office/drawing/2014/main" id="{4359CB34-A3CB-1E94-18F5-CD79DBBDA6C5}"/>
              </a:ext>
            </a:extLst>
          </p:cNvPr>
          <p:cNvSpPr txBox="1"/>
          <p:nvPr/>
        </p:nvSpPr>
        <p:spPr>
          <a:xfrm>
            <a:off x="7462666" y="2257094"/>
            <a:ext cx="4519784" cy="1288720"/>
          </a:xfrm>
          <a:prstGeom prst="rect">
            <a:avLst/>
          </a:prstGeom>
          <a:noFill/>
          <a:ln w="9525">
            <a:noFill/>
          </a:ln>
        </p:spPr>
        <p:txBody>
          <a:bodyPr wrap="square" lIns="91412" tIns="45705" rIns="91412" bIns="45705">
            <a:spAutoFit/>
          </a:bodyPr>
          <a:lstStyle/>
          <a:p>
            <a:pPr indent="457200">
              <a:lnSpc>
                <a:spcPct val="150000"/>
              </a:lnSpc>
            </a:pPr>
            <a:r>
              <a:rPr lang="zh-CN" altLang="en-US" dirty="0"/>
              <a:t>学习任务转化为</a:t>
            </a:r>
            <a:r>
              <a:rPr lang="zh-CN" altLang="en-US" b="1" dirty="0">
                <a:solidFill>
                  <a:schemeClr val="accent2">
                    <a:lumMod val="75000"/>
                  </a:schemeClr>
                </a:solidFill>
              </a:rPr>
              <a:t>聚类</a:t>
            </a:r>
            <a:r>
              <a:rPr lang="zh-CN" altLang="en-US" dirty="0"/>
              <a:t>问题，或许更能做到个性化推荐，而减少人为定义歌曲风格而出现的偏差。</a:t>
            </a:r>
            <a:endParaRPr lang="zh-CN" altLang="en-US" noProof="1">
              <a:sym typeface="Arial" panose="020B0604020202020204" pitchFamily="34" charset="0"/>
            </a:endParaRPr>
          </a:p>
        </p:txBody>
      </p:sp>
      <p:sp>
        <p:nvSpPr>
          <p:cNvPr id="63" name="矩形 57">
            <a:extLst>
              <a:ext uri="{FF2B5EF4-FFF2-40B4-BE49-F238E27FC236}">
                <a16:creationId xmlns:a16="http://schemas.microsoft.com/office/drawing/2014/main" id="{384FE1E8-D069-D606-AF6E-5E635360B157}"/>
              </a:ext>
            </a:extLst>
          </p:cNvPr>
          <p:cNvSpPr>
            <a:spLocks noChangeArrowheads="1"/>
          </p:cNvSpPr>
          <p:nvPr/>
        </p:nvSpPr>
        <p:spPr bwMode="auto">
          <a:xfrm>
            <a:off x="6685041" y="4031465"/>
            <a:ext cx="3603432" cy="400079"/>
          </a:xfrm>
          <a:prstGeom prst="rect">
            <a:avLst/>
          </a:prstGeom>
          <a:solidFill>
            <a:srgbClr val="92AFC5"/>
          </a:solidFill>
          <a:ln>
            <a:noFill/>
          </a:ln>
          <a:effectLst>
            <a:softEdge rad="25400"/>
          </a:effectLst>
        </p:spPr>
        <p:txBody>
          <a:bodyPr wrap="square" lIns="91412" tIns="45705" rIns="91412" bIns="45705">
            <a:spAutoFit/>
          </a:bodyPr>
          <a:lstStyle/>
          <a:p>
            <a:pPr algn="dist"/>
            <a:r>
              <a:rPr lang="en-US" altLang="zh-CN"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用户和内容的混合推荐系统</a:t>
            </a:r>
            <a:endParaRPr lang="en-US"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4" name="文本框 63">
            <a:extLst>
              <a:ext uri="{FF2B5EF4-FFF2-40B4-BE49-F238E27FC236}">
                <a16:creationId xmlns:a16="http://schemas.microsoft.com/office/drawing/2014/main" id="{F37C5F29-5889-30DC-FC27-625CD2960F0B}"/>
              </a:ext>
            </a:extLst>
          </p:cNvPr>
          <p:cNvSpPr txBox="1"/>
          <p:nvPr/>
        </p:nvSpPr>
        <p:spPr>
          <a:xfrm>
            <a:off x="6619875" y="4592732"/>
            <a:ext cx="5219700" cy="1298082"/>
          </a:xfrm>
          <a:prstGeom prst="rect">
            <a:avLst/>
          </a:prstGeom>
          <a:noFill/>
          <a:ln w="9525">
            <a:noFill/>
          </a:ln>
        </p:spPr>
        <p:txBody>
          <a:bodyPr wrap="square" lIns="91412" tIns="45705" rIns="91412" bIns="45705">
            <a:spAutoFit/>
          </a:bodyPr>
          <a:lstStyle/>
          <a:p>
            <a:pPr indent="457200">
              <a:lnSpc>
                <a:spcPct val="150000"/>
              </a:lnSpc>
            </a:pPr>
            <a:r>
              <a:rPr lang="zh-CN" altLang="en-US" dirty="0"/>
              <a:t>要</a:t>
            </a:r>
            <a:r>
              <a:rPr lang="zh-CN" altLang="en-US" b="1" dirty="0">
                <a:solidFill>
                  <a:schemeClr val="accent2">
                    <a:lumMod val="75000"/>
                  </a:schemeClr>
                </a:solidFill>
              </a:rPr>
              <a:t>加入更多用户特征和行为</a:t>
            </a:r>
            <a:r>
              <a:rPr lang="zh-CN" altLang="en-US" dirty="0"/>
              <a:t>的音乐推荐系统。在现代深度学习推荐系统中，一些主流的推荐系统都是基于内容和用户混合的推荐系统。</a:t>
            </a:r>
            <a:endParaRPr lang="zh-CN" altLang="en-US" noProof="1">
              <a:sym typeface="Arial" panose="020B0604020202020204" pitchFamily="34" charset="0"/>
            </a:endParaRPr>
          </a:p>
        </p:txBody>
      </p:sp>
      <p:sp>
        <p:nvSpPr>
          <p:cNvPr id="65" name="矩形 57">
            <a:extLst>
              <a:ext uri="{FF2B5EF4-FFF2-40B4-BE49-F238E27FC236}">
                <a16:creationId xmlns:a16="http://schemas.microsoft.com/office/drawing/2014/main" id="{4D0400CB-01DF-328A-8775-EB4DD86557BB}"/>
              </a:ext>
            </a:extLst>
          </p:cNvPr>
          <p:cNvSpPr>
            <a:spLocks noChangeArrowheads="1"/>
          </p:cNvSpPr>
          <p:nvPr/>
        </p:nvSpPr>
        <p:spPr bwMode="auto">
          <a:xfrm>
            <a:off x="2905125" y="2072484"/>
            <a:ext cx="1750127" cy="400079"/>
          </a:xfrm>
          <a:prstGeom prst="rect">
            <a:avLst/>
          </a:prstGeom>
          <a:solidFill>
            <a:srgbClr val="92AFC5"/>
          </a:solidFill>
          <a:ln>
            <a:noFill/>
          </a:ln>
          <a:effectLst>
            <a:softEdge rad="25400"/>
          </a:effectLst>
        </p:spPr>
        <p:txBody>
          <a:bodyPr wrap="square" lIns="91412" tIns="45705" rIns="91412" bIns="45705">
            <a:spAutoFit/>
          </a:bodyPr>
          <a:lstStyle/>
          <a:p>
            <a:pPr algn="dist"/>
            <a:r>
              <a:rPr lang="en-US" altLang="zh-CN"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模型的改进</a:t>
            </a:r>
            <a:endParaRPr lang="en-US"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6" name="文本框 65">
            <a:extLst>
              <a:ext uri="{FF2B5EF4-FFF2-40B4-BE49-F238E27FC236}">
                <a16:creationId xmlns:a16="http://schemas.microsoft.com/office/drawing/2014/main" id="{C3C18230-8470-225C-09F9-2113683BAC00}"/>
              </a:ext>
            </a:extLst>
          </p:cNvPr>
          <p:cNvSpPr txBox="1"/>
          <p:nvPr/>
        </p:nvSpPr>
        <p:spPr>
          <a:xfrm>
            <a:off x="253727" y="2606422"/>
            <a:ext cx="4526793" cy="2129079"/>
          </a:xfrm>
          <a:prstGeom prst="rect">
            <a:avLst/>
          </a:prstGeom>
          <a:noFill/>
          <a:ln w="9525">
            <a:noFill/>
          </a:ln>
        </p:spPr>
        <p:txBody>
          <a:bodyPr wrap="square" lIns="91412" tIns="45705" rIns="91412" bIns="45705">
            <a:spAutoFit/>
          </a:bodyPr>
          <a:lstStyle/>
          <a:p>
            <a:pPr indent="457200" algn="just">
              <a:lnSpc>
                <a:spcPct val="150000"/>
              </a:lnSpc>
            </a:pPr>
            <a:r>
              <a:rPr lang="zh-CN" altLang="en-US" dirty="0"/>
              <a:t>加入</a:t>
            </a:r>
            <a:r>
              <a:rPr lang="zh-CN" altLang="en-US" b="1" dirty="0">
                <a:solidFill>
                  <a:schemeClr val="accent2">
                    <a:lumMod val="75000"/>
                  </a:schemeClr>
                </a:solidFill>
              </a:rPr>
              <a:t>记忆能力和注意力</a:t>
            </a:r>
            <a:r>
              <a:rPr lang="zh-CN" altLang="en-US" dirty="0"/>
              <a:t>机制，例如研究最近比较火的领域注意力</a:t>
            </a:r>
            <a:r>
              <a:rPr lang="en-US" altLang="zh-CN" dirty="0"/>
              <a:t>—</a:t>
            </a:r>
            <a:r>
              <a:rPr lang="en-US" altLang="zh-CN" dirty="0">
                <a:solidFill>
                  <a:srgbClr val="699D77"/>
                </a:solidFill>
              </a:rPr>
              <a:t>Transformer</a:t>
            </a:r>
            <a:r>
              <a:rPr lang="zh-CN" altLang="en-US" dirty="0">
                <a:solidFill>
                  <a:srgbClr val="699D77"/>
                </a:solidFill>
              </a:rPr>
              <a:t>模型</a:t>
            </a:r>
            <a:r>
              <a:rPr lang="zh-CN" altLang="en-US" dirty="0"/>
              <a:t>以及专门应用于推荐系统的模型，</a:t>
            </a:r>
            <a:r>
              <a:rPr lang="zh-CN" altLang="zh-CN" dirty="0"/>
              <a:t>例如基于注意力机制的</a:t>
            </a:r>
            <a:r>
              <a:rPr lang="en-US" altLang="zh-CN" dirty="0">
                <a:solidFill>
                  <a:srgbClr val="699D77"/>
                </a:solidFill>
              </a:rPr>
              <a:t>DIN</a:t>
            </a:r>
            <a:r>
              <a:rPr lang="zh-CN" altLang="zh-CN" dirty="0">
                <a:solidFill>
                  <a:srgbClr val="699D77"/>
                </a:solidFill>
              </a:rPr>
              <a:t>模型</a:t>
            </a:r>
            <a:r>
              <a:rPr lang="zh-CN" altLang="zh-CN" dirty="0"/>
              <a:t>、基于强化学习的</a:t>
            </a:r>
            <a:r>
              <a:rPr lang="en-US" altLang="zh-CN" dirty="0">
                <a:solidFill>
                  <a:srgbClr val="699D77"/>
                </a:solidFill>
              </a:rPr>
              <a:t>DRN</a:t>
            </a:r>
            <a:r>
              <a:rPr lang="zh-CN" altLang="zh-CN" dirty="0">
                <a:solidFill>
                  <a:srgbClr val="699D77"/>
                </a:solidFill>
              </a:rPr>
              <a:t>模型</a:t>
            </a:r>
            <a:r>
              <a:rPr lang="zh-CN" altLang="en-US" dirty="0"/>
              <a:t>。</a:t>
            </a:r>
            <a:endParaRPr lang="zh-CN" altLang="en-US" noProof="1">
              <a:sym typeface="Arial" panose="020B0604020202020204" pitchFamily="34" charset="0"/>
            </a:endParaRPr>
          </a:p>
        </p:txBody>
      </p:sp>
    </p:spTree>
    <p:extLst>
      <p:ext uri="{BB962C8B-B14F-4D97-AF65-F5344CB8AC3E}">
        <p14:creationId xmlns:p14="http://schemas.microsoft.com/office/powerpoint/2010/main" val="86389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000"/>
                                        <p:tgtEl>
                                          <p:spTgt spid="58"/>
                                        </p:tgtEl>
                                      </p:cBhvr>
                                    </p:animEffect>
                                    <p:anim calcmode="lin" valueType="num">
                                      <p:cBhvr>
                                        <p:cTn id="38" dur="1000" fill="hold"/>
                                        <p:tgtEl>
                                          <p:spTgt spid="58"/>
                                        </p:tgtEl>
                                        <p:attrNameLst>
                                          <p:attrName>ppt_x</p:attrName>
                                        </p:attrNameLst>
                                      </p:cBhvr>
                                      <p:tavLst>
                                        <p:tav tm="0">
                                          <p:val>
                                            <p:strVal val="#ppt_x"/>
                                          </p:val>
                                        </p:tav>
                                        <p:tav tm="100000">
                                          <p:val>
                                            <p:strVal val="#ppt_x"/>
                                          </p:val>
                                        </p:tav>
                                      </p:tavLst>
                                    </p:anim>
                                    <p:anim calcmode="lin" valueType="num">
                                      <p:cBhvr>
                                        <p:cTn id="39" dur="100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1000"/>
                                        <p:tgtEl>
                                          <p:spTgt spid="62"/>
                                        </p:tgtEl>
                                      </p:cBhvr>
                                    </p:animEffect>
                                    <p:anim calcmode="lin" valueType="num">
                                      <p:cBhvr>
                                        <p:cTn id="58" dur="1000" fill="hold"/>
                                        <p:tgtEl>
                                          <p:spTgt spid="62"/>
                                        </p:tgtEl>
                                        <p:attrNameLst>
                                          <p:attrName>ppt_x</p:attrName>
                                        </p:attrNameLst>
                                      </p:cBhvr>
                                      <p:tavLst>
                                        <p:tav tm="0">
                                          <p:val>
                                            <p:strVal val="#ppt_x"/>
                                          </p:val>
                                        </p:tav>
                                        <p:tav tm="100000">
                                          <p:val>
                                            <p:strVal val="#ppt_x"/>
                                          </p:val>
                                        </p:tav>
                                      </p:tavLst>
                                    </p:anim>
                                    <p:anim calcmode="lin" valueType="num">
                                      <p:cBhvr>
                                        <p:cTn id="59" dur="1000" fill="hold"/>
                                        <p:tgtEl>
                                          <p:spTgt spid="6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fade">
                                      <p:cBhvr>
                                        <p:cTn id="72" dur="1000"/>
                                        <p:tgtEl>
                                          <p:spTgt spid="65"/>
                                        </p:tgtEl>
                                      </p:cBhvr>
                                    </p:animEffect>
                                    <p:anim calcmode="lin" valueType="num">
                                      <p:cBhvr>
                                        <p:cTn id="73" dur="1000" fill="hold"/>
                                        <p:tgtEl>
                                          <p:spTgt spid="65"/>
                                        </p:tgtEl>
                                        <p:attrNameLst>
                                          <p:attrName>ppt_x</p:attrName>
                                        </p:attrNameLst>
                                      </p:cBhvr>
                                      <p:tavLst>
                                        <p:tav tm="0">
                                          <p:val>
                                            <p:strVal val="#ppt_x"/>
                                          </p:val>
                                        </p:tav>
                                        <p:tav tm="100000">
                                          <p:val>
                                            <p:strVal val="#ppt_x"/>
                                          </p:val>
                                        </p:tav>
                                      </p:tavLst>
                                    </p:anim>
                                    <p:anim calcmode="lin" valueType="num">
                                      <p:cBhvr>
                                        <p:cTn id="74" dur="1000" fill="hold"/>
                                        <p:tgtEl>
                                          <p:spTgt spid="6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1000"/>
                                        <p:tgtEl>
                                          <p:spTgt spid="66"/>
                                        </p:tgtEl>
                                      </p:cBhvr>
                                    </p:animEffect>
                                    <p:anim calcmode="lin" valueType="num">
                                      <p:cBhvr>
                                        <p:cTn id="78" dur="1000" fill="hold"/>
                                        <p:tgtEl>
                                          <p:spTgt spid="66"/>
                                        </p:tgtEl>
                                        <p:attrNameLst>
                                          <p:attrName>ppt_x</p:attrName>
                                        </p:attrNameLst>
                                      </p:cBhvr>
                                      <p:tavLst>
                                        <p:tav tm="0">
                                          <p:val>
                                            <p:strVal val="#ppt_x"/>
                                          </p:val>
                                        </p:tav>
                                        <p:tav tm="100000">
                                          <p:val>
                                            <p:strVal val="#ppt_x"/>
                                          </p:val>
                                        </p:tav>
                                      </p:tavLst>
                                    </p:anim>
                                    <p:anim calcmode="lin" valueType="num">
                                      <p:cBhvr>
                                        <p:cTn id="7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4319A8B-4623-4B8B-8C04-50A2D8CEAEF6}"/>
              </a:ext>
            </a:extLst>
          </p:cNvPr>
          <p:cNvPicPr>
            <a:picLocks noChangeAspect="1"/>
          </p:cNvPicPr>
          <p:nvPr/>
        </p:nvPicPr>
        <p:blipFill rotWithShape="1">
          <a:blip r:embed="rId2">
            <a:extLst>
              <a:ext uri="{28A0092B-C50C-407E-A947-70E740481C1C}">
                <a14:useLocalDpi xmlns:a14="http://schemas.microsoft.com/office/drawing/2010/main" val="0"/>
              </a:ext>
            </a:extLst>
          </a:blip>
          <a:srcRect l="248" t="689"/>
          <a:stretch/>
        </p:blipFill>
        <p:spPr>
          <a:xfrm>
            <a:off x="-69669" y="0"/>
            <a:ext cx="12383589" cy="6858000"/>
          </a:xfrm>
          <a:prstGeom prst="rect">
            <a:avLst/>
          </a:prstGeom>
        </p:spPr>
      </p:pic>
      <p:sp>
        <p:nvSpPr>
          <p:cNvPr id="11" name="矩形 10">
            <a:extLst>
              <a:ext uri="{FF2B5EF4-FFF2-40B4-BE49-F238E27FC236}">
                <a16:creationId xmlns:a16="http://schemas.microsoft.com/office/drawing/2014/main" id="{3D818B2B-4642-4AA4-98AB-47853A0C8646}"/>
              </a:ext>
            </a:extLst>
          </p:cNvPr>
          <p:cNvSpPr/>
          <p:nvPr/>
        </p:nvSpPr>
        <p:spPr>
          <a:xfrm>
            <a:off x="-69669" y="-17416"/>
            <a:ext cx="12749350" cy="6875416"/>
          </a:xfrm>
          <a:prstGeom prst="rect">
            <a:avLst/>
          </a:prstGeom>
          <a:solidFill>
            <a:srgbClr val="203214">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88870" y="1773555"/>
            <a:ext cx="7414260" cy="2470785"/>
          </a:xfrm>
          <a:prstGeom prst="rect">
            <a:avLst/>
          </a:prstGeom>
          <a:solidFill>
            <a:schemeClr val="accent6">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07042" y="2312760"/>
            <a:ext cx="6177915" cy="1445260"/>
          </a:xfrm>
          <a:prstGeom prst="rect">
            <a:avLst/>
          </a:prstGeom>
          <a:noFill/>
        </p:spPr>
        <p:txBody>
          <a:bodyPr wrap="square" rtlCol="0">
            <a:spAutoFit/>
          </a:bodyPr>
          <a:lstStyle/>
          <a:p>
            <a:pPr algn="ctr"/>
            <a:r>
              <a:rPr lang="zh-CN" altLang="en-US" sz="8800" b="1" dirty="0">
                <a:solidFill>
                  <a:schemeClr val="bg1"/>
                </a:solidFill>
                <a:latin typeface="微软雅黑" panose="020B0503020204020204" charset="-122"/>
                <a:ea typeface="微软雅黑" panose="020B0503020204020204" charset="-122"/>
              </a:rPr>
              <a:t>致谢</a:t>
            </a:r>
          </a:p>
        </p:txBody>
      </p:sp>
      <p:grpSp>
        <p:nvGrpSpPr>
          <p:cNvPr id="7" name="组合 6"/>
          <p:cNvGrpSpPr/>
          <p:nvPr/>
        </p:nvGrpSpPr>
        <p:grpSpPr>
          <a:xfrm>
            <a:off x="3869689" y="4566285"/>
            <a:ext cx="4450715" cy="412750"/>
            <a:chOff x="3869689" y="4566285"/>
            <a:chExt cx="4450715" cy="412750"/>
          </a:xfrm>
        </p:grpSpPr>
        <p:sp>
          <p:nvSpPr>
            <p:cNvPr id="4" name="圆角矩形 3"/>
            <p:cNvSpPr/>
            <p:nvPr/>
          </p:nvSpPr>
          <p:spPr>
            <a:xfrm>
              <a:off x="3983990" y="4566285"/>
              <a:ext cx="4222115" cy="412750"/>
            </a:xfrm>
            <a:prstGeom prst="roundRect">
              <a:avLst>
                <a:gd name="adj" fmla="val 50000"/>
              </a:avLst>
            </a:prstGeom>
            <a:solidFill>
              <a:srgbClr val="FFFFFF">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69689" y="4604067"/>
              <a:ext cx="4450715" cy="337185"/>
            </a:xfrm>
            <a:prstGeom prst="rect">
              <a:avLst/>
            </a:prstGeom>
            <a:noFill/>
          </p:spPr>
          <p:txBody>
            <a:bodyPr wrap="square" rtlCol="0">
              <a:spAutoFit/>
            </a:bodyPr>
            <a:lstStyle/>
            <a:p>
              <a:pPr algn="ctr"/>
              <a:r>
                <a:rPr lang="zh-CN" altLang="en-US" sz="1600" dirty="0">
                  <a:latin typeface="Times New Roman" panose="02020603050405020304" charset="0"/>
                </a:rPr>
                <a:t>Whatever is worth doing is worth doing well.</a:t>
              </a:r>
            </a:p>
          </p:txBody>
        </p:sp>
      </p:grpSp>
      <p:pic>
        <p:nvPicPr>
          <p:cNvPr id="5" name="图片 4">
            <a:extLst>
              <a:ext uri="{FF2B5EF4-FFF2-40B4-BE49-F238E27FC236}">
                <a16:creationId xmlns:a16="http://schemas.microsoft.com/office/drawing/2014/main" id="{0D570DCA-3B9F-47CB-94F6-A3BB4E40B2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8994" y="144452"/>
            <a:ext cx="1684982" cy="16647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448061" y="75991"/>
            <a:ext cx="7067550" cy="830997"/>
          </a:xfrm>
          <a:prstGeom prst="rect">
            <a:avLst/>
          </a:prstGeom>
          <a:noFill/>
          <a:ln w="57150">
            <a:noFill/>
          </a:ln>
        </p:spPr>
        <p:txBody>
          <a:bodyPr wrap="square" rtlCol="0">
            <a:spAutoFit/>
          </a:bodyPr>
          <a:lstStyle/>
          <a:p>
            <a:pPr lvl="0"/>
            <a:r>
              <a:rPr lang="en-US" altLang="zh-CN" sz="4800" dirty="0">
                <a:solidFill>
                  <a:prstClr val="white"/>
                </a:solidFill>
              </a:rPr>
              <a:t>1.1 </a:t>
            </a:r>
            <a:r>
              <a:rPr lang="zh-CN" altLang="en-US" sz="4800" dirty="0">
                <a:solidFill>
                  <a:prstClr val="white"/>
                </a:solidFill>
              </a:rPr>
              <a:t>研究背景</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2" name="图示 11">
            <a:extLst>
              <a:ext uri="{FF2B5EF4-FFF2-40B4-BE49-F238E27FC236}">
                <a16:creationId xmlns:a16="http://schemas.microsoft.com/office/drawing/2014/main" id="{0C2556A5-B9B9-FF16-DFEE-09E077FD3272}"/>
              </a:ext>
            </a:extLst>
          </p:cNvPr>
          <p:cNvGraphicFramePr/>
          <p:nvPr>
            <p:extLst>
              <p:ext uri="{D42A27DB-BD31-4B8C-83A1-F6EECF244321}">
                <p14:modId xmlns:p14="http://schemas.microsoft.com/office/powerpoint/2010/main" val="1050941235"/>
              </p:ext>
            </p:extLst>
          </p:nvPr>
        </p:nvGraphicFramePr>
        <p:xfrm>
          <a:off x="2516689" y="1222313"/>
          <a:ext cx="6974030" cy="555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a:extLst>
              <a:ext uri="{FF2B5EF4-FFF2-40B4-BE49-F238E27FC236}">
                <a16:creationId xmlns:a16="http://schemas.microsoft.com/office/drawing/2014/main" id="{16C1F7D9-9535-297D-051D-34C610D062DF}"/>
              </a:ext>
            </a:extLst>
          </p:cNvPr>
          <p:cNvSpPr txBox="1"/>
          <p:nvPr/>
        </p:nvSpPr>
        <p:spPr>
          <a:xfrm>
            <a:off x="4133136" y="1886344"/>
            <a:ext cx="4954620" cy="923330"/>
          </a:xfrm>
          <a:prstGeom prst="rect">
            <a:avLst/>
          </a:prstGeom>
          <a:noFill/>
        </p:spPr>
        <p:txBody>
          <a:bodyPr wrap="square" rtlCol="0">
            <a:spAutoFit/>
          </a:bodyPr>
          <a:lstStyle/>
          <a:p>
            <a:pPr indent="457200"/>
            <a:r>
              <a:rPr lang="zh-CN" altLang="en-US" dirty="0"/>
              <a:t>互联网三巨头、亚马逊和谷歌等国内外大公司，重金打造推荐、广告、搜索的技术护城河。</a:t>
            </a:r>
          </a:p>
        </p:txBody>
      </p:sp>
      <p:sp>
        <p:nvSpPr>
          <p:cNvPr id="20" name="文本框 19">
            <a:extLst>
              <a:ext uri="{FF2B5EF4-FFF2-40B4-BE49-F238E27FC236}">
                <a16:creationId xmlns:a16="http://schemas.microsoft.com/office/drawing/2014/main" id="{CF2D4BE6-4B02-5157-DD8E-490EEA066ADB}"/>
              </a:ext>
            </a:extLst>
          </p:cNvPr>
          <p:cNvSpPr txBox="1"/>
          <p:nvPr/>
        </p:nvSpPr>
        <p:spPr>
          <a:xfrm>
            <a:off x="4448061" y="3429000"/>
            <a:ext cx="4954620" cy="1200329"/>
          </a:xfrm>
          <a:prstGeom prst="rect">
            <a:avLst/>
          </a:prstGeom>
          <a:noFill/>
        </p:spPr>
        <p:txBody>
          <a:bodyPr wrap="square" rtlCol="0">
            <a:spAutoFit/>
          </a:bodyPr>
          <a:lstStyle/>
          <a:p>
            <a:pPr indent="457200"/>
            <a:r>
              <a:rPr lang="zh-CN" altLang="en-US" dirty="0"/>
              <a:t>音乐产业流行数字化发行，各大主流音乐平台出现各种推荐音乐相关栏目，尤其是网易云音乐高质量的音乐推荐算法受到广大用户喜爱。</a:t>
            </a:r>
          </a:p>
        </p:txBody>
      </p:sp>
      <p:sp>
        <p:nvSpPr>
          <p:cNvPr id="21" name="文本框 20">
            <a:extLst>
              <a:ext uri="{FF2B5EF4-FFF2-40B4-BE49-F238E27FC236}">
                <a16:creationId xmlns:a16="http://schemas.microsoft.com/office/drawing/2014/main" id="{CAF2F53F-BB68-97E9-9031-08D4AC894A3D}"/>
              </a:ext>
            </a:extLst>
          </p:cNvPr>
          <p:cNvSpPr txBox="1"/>
          <p:nvPr/>
        </p:nvSpPr>
        <p:spPr>
          <a:xfrm>
            <a:off x="4095812" y="5202015"/>
            <a:ext cx="5278876" cy="923330"/>
          </a:xfrm>
          <a:prstGeom prst="rect">
            <a:avLst/>
          </a:prstGeom>
          <a:noFill/>
        </p:spPr>
        <p:txBody>
          <a:bodyPr wrap="square" rtlCol="0">
            <a:spAutoFit/>
          </a:bodyPr>
          <a:lstStyle/>
          <a:p>
            <a:pPr indent="457200"/>
            <a:r>
              <a:rPr lang="zh-CN" altLang="en-US" dirty="0"/>
              <a:t>精准的评估用户的喜好，推荐相似的歌曲及其他数字产品，可以提升用户体验感，同时挖掘潜在的商业价值，提高企业的营收利润。</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406110" y="54083"/>
            <a:ext cx="7067550" cy="830997"/>
          </a:xfrm>
          <a:prstGeom prst="rect">
            <a:avLst/>
          </a:prstGeom>
          <a:noFill/>
          <a:ln w="57150">
            <a:noFill/>
          </a:ln>
        </p:spPr>
        <p:txBody>
          <a:bodyPr wrap="square" rtlCol="0">
            <a:spAutoFit/>
          </a:bodyPr>
          <a:lstStyle/>
          <a:p>
            <a:pPr lvl="0"/>
            <a:r>
              <a:rPr lang="en-US" altLang="zh-CN" sz="4800" dirty="0">
                <a:solidFill>
                  <a:prstClr val="white"/>
                </a:solidFill>
              </a:rPr>
              <a:t>1.2 </a:t>
            </a:r>
            <a:r>
              <a:rPr lang="zh-CN" altLang="en-US" sz="4800" dirty="0">
                <a:solidFill>
                  <a:prstClr val="white"/>
                </a:solidFill>
              </a:rPr>
              <a:t>研究意义</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8194FB2C-CBCE-AD53-EB70-555FE58719D4}"/>
              </a:ext>
            </a:extLst>
          </p:cNvPr>
          <p:cNvPicPr>
            <a:picLocks noChangeAspect="1"/>
          </p:cNvPicPr>
          <p:nvPr/>
        </p:nvPicPr>
        <p:blipFill>
          <a:blip r:embed="rId6"/>
          <a:stretch>
            <a:fillRect/>
          </a:stretch>
        </p:blipFill>
        <p:spPr>
          <a:xfrm>
            <a:off x="859551" y="1998970"/>
            <a:ext cx="4652073" cy="3799667"/>
          </a:xfrm>
          <a:prstGeom prst="rect">
            <a:avLst/>
          </a:prstGeom>
          <a:noFill/>
          <a:ln w="9525">
            <a:noFill/>
          </a:ln>
        </p:spPr>
      </p:pic>
      <p:grpSp>
        <p:nvGrpSpPr>
          <p:cNvPr id="8" name="组合 7">
            <a:extLst>
              <a:ext uri="{FF2B5EF4-FFF2-40B4-BE49-F238E27FC236}">
                <a16:creationId xmlns:a16="http://schemas.microsoft.com/office/drawing/2014/main" id="{8C705DBC-BE33-3E79-BABC-92E8115ADEE1}"/>
              </a:ext>
            </a:extLst>
          </p:cNvPr>
          <p:cNvGrpSpPr/>
          <p:nvPr/>
        </p:nvGrpSpPr>
        <p:grpSpPr>
          <a:xfrm>
            <a:off x="6262850" y="1515953"/>
            <a:ext cx="3814445" cy="1221740"/>
            <a:chOff x="10524" y="2736"/>
            <a:chExt cx="6007" cy="1924"/>
          </a:xfrm>
        </p:grpSpPr>
        <p:sp>
          <p:nvSpPr>
            <p:cNvPr id="9" name="Rounded Rectangle 14">
              <a:extLst>
                <a:ext uri="{FF2B5EF4-FFF2-40B4-BE49-F238E27FC236}">
                  <a16:creationId xmlns:a16="http://schemas.microsoft.com/office/drawing/2014/main" id="{D78603A0-C70F-88E7-D49D-3A20F9622AE8}"/>
                </a:ext>
              </a:extLst>
            </p:cNvPr>
            <p:cNvSpPr>
              <a:spLocks noChangeAspect="1"/>
            </p:cNvSpPr>
            <p:nvPr/>
          </p:nvSpPr>
          <p:spPr>
            <a:xfrm>
              <a:off x="10524" y="3197"/>
              <a:ext cx="779" cy="885"/>
            </a:xfrm>
            <a:prstGeom prst="roundRect">
              <a:avLst/>
            </a:prstGeom>
            <a:solidFill>
              <a:schemeClr val="accent6">
                <a:lumMod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10" name="组合 9">
              <a:extLst>
                <a:ext uri="{FF2B5EF4-FFF2-40B4-BE49-F238E27FC236}">
                  <a16:creationId xmlns:a16="http://schemas.microsoft.com/office/drawing/2014/main" id="{62C74B71-E7A8-EEE7-A67C-7675B34CF9CF}"/>
                </a:ext>
              </a:extLst>
            </p:cNvPr>
            <p:cNvGrpSpPr/>
            <p:nvPr/>
          </p:nvGrpSpPr>
          <p:grpSpPr>
            <a:xfrm>
              <a:off x="11692" y="2736"/>
              <a:ext cx="4839" cy="1924"/>
              <a:chOff x="10447" y="3555"/>
              <a:chExt cx="4839" cy="1924"/>
            </a:xfrm>
          </p:grpSpPr>
          <p:sp>
            <p:nvSpPr>
              <p:cNvPr id="12" name="文本框 11">
                <a:extLst>
                  <a:ext uri="{FF2B5EF4-FFF2-40B4-BE49-F238E27FC236}">
                    <a16:creationId xmlns:a16="http://schemas.microsoft.com/office/drawing/2014/main" id="{A650F623-6BFA-7B63-163C-3D866113FB0D}"/>
                  </a:ext>
                </a:extLst>
              </p:cNvPr>
              <p:cNvSpPr txBox="1"/>
              <p:nvPr/>
            </p:nvSpPr>
            <p:spPr>
              <a:xfrm>
                <a:off x="10447" y="4170"/>
                <a:ext cx="4839" cy="1309"/>
              </a:xfrm>
              <a:prstGeom prst="rect">
                <a:avLst/>
              </a:prstGeom>
              <a:noFill/>
            </p:spPr>
            <p:txBody>
              <a:bodyPr wrap="square" rtlCol="0" anchor="t">
                <a:spAutoFit/>
              </a:bodyPr>
              <a:lstStyle/>
              <a:p>
                <a:r>
                  <a:rPr lang="zh-CN" altLang="en-US" sz="1600" b="1" dirty="0">
                    <a:solidFill>
                      <a:srgbClr val="262626"/>
                    </a:solidFill>
                    <a:latin typeface="方正宋刻本秀楷简体" panose="02000000000000000000" pitchFamily="2" charset="-122"/>
                    <a:ea typeface="方正宋刻本秀楷简体" panose="02000000000000000000" pitchFamily="2" charset="-122"/>
                  </a:rPr>
                  <a:t>基于</a:t>
                </a:r>
                <a:r>
                  <a:rPr lang="zh-CN" altLang="en-US" sz="1600" b="1" dirty="0">
                    <a:solidFill>
                      <a:srgbClr val="0070C0"/>
                    </a:solidFill>
                    <a:latin typeface="方正宋刻本秀楷简体" panose="02000000000000000000" pitchFamily="2" charset="-122"/>
                    <a:ea typeface="方正宋刻本秀楷简体" panose="02000000000000000000" pitchFamily="2" charset="-122"/>
                  </a:rPr>
                  <a:t>音频内容</a:t>
                </a:r>
                <a:r>
                  <a:rPr lang="zh-CN" altLang="en-US" sz="1600" b="1" dirty="0">
                    <a:solidFill>
                      <a:srgbClr val="262626"/>
                    </a:solidFill>
                    <a:latin typeface="方正宋刻本秀楷简体" panose="02000000000000000000" pitchFamily="2" charset="-122"/>
                    <a:ea typeface="方正宋刻本秀楷简体" panose="02000000000000000000" pitchFamily="2" charset="-122"/>
                  </a:rPr>
                  <a:t>，减少对</a:t>
                </a:r>
                <a:r>
                  <a:rPr lang="zh-CN" altLang="en-US" sz="1600" b="1" dirty="0">
                    <a:solidFill>
                      <a:srgbClr val="0070C0"/>
                    </a:solidFill>
                    <a:latin typeface="方正宋刻本秀楷简体" panose="02000000000000000000" pitchFamily="2" charset="-122"/>
                    <a:ea typeface="方正宋刻本秀楷简体" panose="02000000000000000000" pitchFamily="2" charset="-122"/>
                  </a:rPr>
                  <a:t>人工标签</a:t>
                </a:r>
                <a:r>
                  <a:rPr lang="zh-CN" altLang="en-US" sz="1600" b="1" dirty="0">
                    <a:solidFill>
                      <a:srgbClr val="262626"/>
                    </a:solidFill>
                    <a:latin typeface="方正宋刻本秀楷简体" panose="02000000000000000000" pitchFamily="2" charset="-122"/>
                    <a:ea typeface="方正宋刻本秀楷简体" panose="02000000000000000000" pitchFamily="2" charset="-122"/>
                  </a:rPr>
                  <a:t>的依赖，减少人为对音乐类型主观定义的偏差。</a:t>
                </a:r>
                <a:endParaRPr lang="zh-CN" altLang="en-US" sz="1600" b="1" dirty="0">
                  <a:solidFill>
                    <a:srgbClr val="262626"/>
                  </a:solidFill>
                  <a:latin typeface="方正宋刻本秀楷简体" panose="02000000000000000000" pitchFamily="2" charset="-122"/>
                  <a:ea typeface="方正宋刻本秀楷简体" panose="02000000000000000000" pitchFamily="2" charset="-122"/>
                  <a:sym typeface="+mn-ea"/>
                </a:endParaRPr>
              </a:p>
            </p:txBody>
          </p:sp>
          <p:sp>
            <p:nvSpPr>
              <p:cNvPr id="13" name="PA_矩形 17">
                <a:extLst>
                  <a:ext uri="{FF2B5EF4-FFF2-40B4-BE49-F238E27FC236}">
                    <a16:creationId xmlns:a16="http://schemas.microsoft.com/office/drawing/2014/main" id="{F3ABBEE4-E4F4-9A84-C587-846D914AC00D}"/>
                  </a:ext>
                </a:extLst>
              </p:cNvPr>
              <p:cNvSpPr/>
              <p:nvPr>
                <p:custDataLst>
                  <p:tags r:id="rId4"/>
                </p:custDataLst>
              </p:nvPr>
            </p:nvSpPr>
            <p:spPr>
              <a:xfrm>
                <a:off x="10521" y="3555"/>
                <a:ext cx="2798" cy="598"/>
              </a:xfrm>
              <a:prstGeom prst="rect">
                <a:avLst/>
              </a:prstGeom>
            </p:spPr>
            <p:txBody>
              <a:bodyPr wrap="square">
                <a:spAutoFit/>
              </a:bodyPr>
              <a:lstStyle/>
              <a:p>
                <a:pPr lvl="0" algn="l"/>
                <a:r>
                  <a:rPr lang="en-US" altLang="zh-CN" sz="1865" b="1" dirty="0">
                    <a:solidFill>
                      <a:srgbClr val="1F1F1F"/>
                    </a:solidFill>
                    <a:latin typeface="Algerian" panose="04020705040A02060702" pitchFamily="82" charset="0"/>
                  </a:rPr>
                  <a:t>one</a:t>
                </a:r>
              </a:p>
            </p:txBody>
          </p:sp>
        </p:grpSp>
        <p:sp>
          <p:nvSpPr>
            <p:cNvPr id="11" name="Freeform 27">
              <a:extLst>
                <a:ext uri="{FF2B5EF4-FFF2-40B4-BE49-F238E27FC236}">
                  <a16:creationId xmlns:a16="http://schemas.microsoft.com/office/drawing/2014/main" id="{61F6BB35-5CA6-D5FF-AE55-82096D4ABBA1}"/>
                </a:ext>
              </a:extLst>
            </p:cNvPr>
            <p:cNvSpPr>
              <a:spLocks noChangeAspect="1" noEditPoints="1"/>
            </p:cNvSpPr>
            <p:nvPr/>
          </p:nvSpPr>
          <p:spPr bwMode="auto">
            <a:xfrm>
              <a:off x="10677" y="3470"/>
              <a:ext cx="473" cy="33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lumMod val="9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95A5A6"/>
                </a:solidFill>
                <a:effectLst/>
                <a:uLnTx/>
                <a:uFillTx/>
                <a:latin typeface="Calibri" panose="020F0502020204030204" charset="0"/>
                <a:ea typeface="+mn-ea"/>
                <a:cs typeface="+mn-cs"/>
              </a:endParaRPr>
            </a:p>
          </p:txBody>
        </p:sp>
      </p:grpSp>
      <p:grpSp>
        <p:nvGrpSpPr>
          <p:cNvPr id="14" name="组合 13">
            <a:extLst>
              <a:ext uri="{FF2B5EF4-FFF2-40B4-BE49-F238E27FC236}">
                <a16:creationId xmlns:a16="http://schemas.microsoft.com/office/drawing/2014/main" id="{3C157DA8-CC27-6EEF-5231-0F14C5008774}"/>
              </a:ext>
            </a:extLst>
          </p:cNvPr>
          <p:cNvGrpSpPr/>
          <p:nvPr/>
        </p:nvGrpSpPr>
        <p:grpSpPr>
          <a:xfrm>
            <a:off x="6262850" y="2903434"/>
            <a:ext cx="3814445" cy="1221105"/>
            <a:chOff x="10524" y="2751"/>
            <a:chExt cx="6007" cy="1923"/>
          </a:xfrm>
        </p:grpSpPr>
        <p:sp>
          <p:nvSpPr>
            <p:cNvPr id="15" name="Rounded Rectangle 14">
              <a:extLst>
                <a:ext uri="{FF2B5EF4-FFF2-40B4-BE49-F238E27FC236}">
                  <a16:creationId xmlns:a16="http://schemas.microsoft.com/office/drawing/2014/main" id="{7E2154B3-92A6-6505-3600-34237F6D872B}"/>
                </a:ext>
              </a:extLst>
            </p:cNvPr>
            <p:cNvSpPr>
              <a:spLocks noChangeAspect="1"/>
            </p:cNvSpPr>
            <p:nvPr/>
          </p:nvSpPr>
          <p:spPr>
            <a:xfrm>
              <a:off x="10524" y="3197"/>
              <a:ext cx="779" cy="885"/>
            </a:xfrm>
            <a:prstGeom prst="roundRect">
              <a:avLst/>
            </a:prstGeom>
            <a:solidFill>
              <a:schemeClr val="accent6">
                <a:lumMod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16" name="组合 15">
              <a:extLst>
                <a:ext uri="{FF2B5EF4-FFF2-40B4-BE49-F238E27FC236}">
                  <a16:creationId xmlns:a16="http://schemas.microsoft.com/office/drawing/2014/main" id="{1763B53B-C122-ED89-D8D8-79AD5623F0FA}"/>
                </a:ext>
              </a:extLst>
            </p:cNvPr>
            <p:cNvGrpSpPr/>
            <p:nvPr/>
          </p:nvGrpSpPr>
          <p:grpSpPr>
            <a:xfrm>
              <a:off x="11692" y="2751"/>
              <a:ext cx="4839" cy="1923"/>
              <a:chOff x="10447" y="3570"/>
              <a:chExt cx="4839" cy="1923"/>
            </a:xfrm>
          </p:grpSpPr>
          <p:sp>
            <p:nvSpPr>
              <p:cNvPr id="18" name="文本框 17">
                <a:extLst>
                  <a:ext uri="{FF2B5EF4-FFF2-40B4-BE49-F238E27FC236}">
                    <a16:creationId xmlns:a16="http://schemas.microsoft.com/office/drawing/2014/main" id="{E27D2979-B79E-69E3-2633-64EBE0AC32F4}"/>
                  </a:ext>
                </a:extLst>
              </p:cNvPr>
              <p:cNvSpPr txBox="1"/>
              <p:nvPr/>
            </p:nvSpPr>
            <p:spPr>
              <a:xfrm>
                <a:off x="10447" y="4184"/>
                <a:ext cx="4839" cy="1309"/>
              </a:xfrm>
              <a:prstGeom prst="rect">
                <a:avLst/>
              </a:prstGeom>
              <a:noFill/>
            </p:spPr>
            <p:txBody>
              <a:bodyPr wrap="square" rtlCol="0" anchor="t">
                <a:spAutoFit/>
              </a:bodyPr>
              <a:lstStyle/>
              <a:p>
                <a:r>
                  <a:rPr lang="zh-CN" altLang="en-US" sz="1600" b="1" dirty="0">
                    <a:solidFill>
                      <a:srgbClr val="0070C0"/>
                    </a:solidFill>
                    <a:latin typeface="方正宋刻本秀楷简体" panose="02000000000000000000" pitchFamily="2" charset="-122"/>
                    <a:ea typeface="方正宋刻本秀楷简体" panose="02000000000000000000" pitchFamily="2" charset="-122"/>
                    <a:sym typeface="+mn-ea"/>
                  </a:rPr>
                  <a:t>深度学习</a:t>
                </a:r>
                <a:r>
                  <a:rPr lang="zh-CN" altLang="en-US" sz="1600" b="1" dirty="0">
                    <a:solidFill>
                      <a:srgbClr val="262626"/>
                    </a:solidFill>
                    <a:latin typeface="方正宋刻本秀楷简体" panose="02000000000000000000" pitchFamily="2" charset="-122"/>
                    <a:ea typeface="方正宋刻本秀楷简体" panose="02000000000000000000" pitchFamily="2" charset="-122"/>
                    <a:sym typeface="+mn-ea"/>
                  </a:rPr>
                  <a:t>在推荐系统上的运用。构建不同的模型，提高推荐系统的能力。学习音乐</a:t>
                </a:r>
                <a:r>
                  <a:rPr lang="zh-CN" altLang="en-US" sz="1600" b="1" dirty="0">
                    <a:solidFill>
                      <a:srgbClr val="0070C0"/>
                    </a:solidFill>
                    <a:latin typeface="方正宋刻本秀楷简体" panose="02000000000000000000" pitchFamily="2" charset="-122"/>
                    <a:ea typeface="方正宋刻本秀楷简体" panose="02000000000000000000" pitchFamily="2" charset="-122"/>
                    <a:sym typeface="+mn-ea"/>
                  </a:rPr>
                  <a:t>更多本身特征。</a:t>
                </a:r>
              </a:p>
            </p:txBody>
          </p:sp>
          <p:sp>
            <p:nvSpPr>
              <p:cNvPr id="19" name="PA_矩形 17">
                <a:extLst>
                  <a:ext uri="{FF2B5EF4-FFF2-40B4-BE49-F238E27FC236}">
                    <a16:creationId xmlns:a16="http://schemas.microsoft.com/office/drawing/2014/main" id="{CC9E0911-1BC8-2331-40CD-C32E84AB0847}"/>
                  </a:ext>
                </a:extLst>
              </p:cNvPr>
              <p:cNvSpPr/>
              <p:nvPr>
                <p:custDataLst>
                  <p:tags r:id="rId3"/>
                </p:custDataLst>
              </p:nvPr>
            </p:nvSpPr>
            <p:spPr>
              <a:xfrm>
                <a:off x="10474" y="3570"/>
                <a:ext cx="2798" cy="598"/>
              </a:xfrm>
              <a:prstGeom prst="rect">
                <a:avLst/>
              </a:prstGeom>
            </p:spPr>
            <p:txBody>
              <a:bodyPr wrap="square">
                <a:spAutoFit/>
              </a:bodyPr>
              <a:lstStyle/>
              <a:p>
                <a:pPr lvl="0" algn="l"/>
                <a:r>
                  <a:rPr lang="en-US" altLang="zh-CN" sz="1865" b="1" dirty="0">
                    <a:solidFill>
                      <a:srgbClr val="1F1F1F"/>
                    </a:solidFill>
                    <a:latin typeface="Algerian" panose="04020705040A02060702" pitchFamily="82" charset="0"/>
                  </a:rPr>
                  <a:t>two</a:t>
                </a:r>
              </a:p>
            </p:txBody>
          </p:sp>
        </p:grpSp>
        <p:sp>
          <p:nvSpPr>
            <p:cNvPr id="17" name="Freeform 27">
              <a:extLst>
                <a:ext uri="{FF2B5EF4-FFF2-40B4-BE49-F238E27FC236}">
                  <a16:creationId xmlns:a16="http://schemas.microsoft.com/office/drawing/2014/main" id="{79EFED1D-6690-BC64-BB18-0FA839990680}"/>
                </a:ext>
              </a:extLst>
            </p:cNvPr>
            <p:cNvSpPr>
              <a:spLocks noChangeAspect="1" noEditPoints="1"/>
            </p:cNvSpPr>
            <p:nvPr/>
          </p:nvSpPr>
          <p:spPr bwMode="auto">
            <a:xfrm>
              <a:off x="10677" y="3470"/>
              <a:ext cx="473" cy="33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lumMod val="9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95A5A6"/>
                </a:solidFill>
                <a:effectLst/>
                <a:uLnTx/>
                <a:uFillTx/>
                <a:latin typeface="Calibri" panose="020F0502020204030204" charset="0"/>
                <a:ea typeface="+mn-ea"/>
                <a:cs typeface="+mn-cs"/>
              </a:endParaRPr>
            </a:p>
          </p:txBody>
        </p:sp>
      </p:grpSp>
      <p:grpSp>
        <p:nvGrpSpPr>
          <p:cNvPr id="20" name="组合 19">
            <a:extLst>
              <a:ext uri="{FF2B5EF4-FFF2-40B4-BE49-F238E27FC236}">
                <a16:creationId xmlns:a16="http://schemas.microsoft.com/office/drawing/2014/main" id="{1B911F2D-F093-C756-A666-0219CC8B9109}"/>
              </a:ext>
            </a:extLst>
          </p:cNvPr>
          <p:cNvGrpSpPr/>
          <p:nvPr/>
        </p:nvGrpSpPr>
        <p:grpSpPr>
          <a:xfrm>
            <a:off x="6262850" y="4304250"/>
            <a:ext cx="3814445" cy="1522730"/>
            <a:chOff x="10524" y="2708"/>
            <a:chExt cx="6007" cy="2398"/>
          </a:xfrm>
        </p:grpSpPr>
        <p:sp>
          <p:nvSpPr>
            <p:cNvPr id="21" name="Rounded Rectangle 14">
              <a:extLst>
                <a:ext uri="{FF2B5EF4-FFF2-40B4-BE49-F238E27FC236}">
                  <a16:creationId xmlns:a16="http://schemas.microsoft.com/office/drawing/2014/main" id="{D7FA8EB2-EAA9-FAA3-4CA5-6FC77AA1FD72}"/>
                </a:ext>
              </a:extLst>
            </p:cNvPr>
            <p:cNvSpPr>
              <a:spLocks noChangeAspect="1"/>
            </p:cNvSpPr>
            <p:nvPr/>
          </p:nvSpPr>
          <p:spPr>
            <a:xfrm>
              <a:off x="10524" y="3197"/>
              <a:ext cx="779" cy="885"/>
            </a:xfrm>
            <a:prstGeom prst="roundRect">
              <a:avLst/>
            </a:prstGeom>
            <a:solidFill>
              <a:schemeClr val="accent6">
                <a:lumMod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22" name="组合 21">
              <a:extLst>
                <a:ext uri="{FF2B5EF4-FFF2-40B4-BE49-F238E27FC236}">
                  <a16:creationId xmlns:a16="http://schemas.microsoft.com/office/drawing/2014/main" id="{808A7E11-1797-EE65-8AE9-7B79036B58E6}"/>
                </a:ext>
              </a:extLst>
            </p:cNvPr>
            <p:cNvGrpSpPr/>
            <p:nvPr/>
          </p:nvGrpSpPr>
          <p:grpSpPr>
            <a:xfrm>
              <a:off x="11692" y="2708"/>
              <a:ext cx="4839" cy="2398"/>
              <a:chOff x="10447" y="3527"/>
              <a:chExt cx="4839" cy="2398"/>
            </a:xfrm>
          </p:grpSpPr>
          <p:sp>
            <p:nvSpPr>
              <p:cNvPr id="24" name="文本框 23">
                <a:extLst>
                  <a:ext uri="{FF2B5EF4-FFF2-40B4-BE49-F238E27FC236}">
                    <a16:creationId xmlns:a16="http://schemas.microsoft.com/office/drawing/2014/main" id="{29070AA6-C1D0-E62F-E69A-A75EF54AB562}"/>
                  </a:ext>
                </a:extLst>
              </p:cNvPr>
              <p:cNvSpPr txBox="1"/>
              <p:nvPr/>
            </p:nvSpPr>
            <p:spPr>
              <a:xfrm>
                <a:off x="10447" y="4229"/>
                <a:ext cx="4839" cy="1696"/>
              </a:xfrm>
              <a:prstGeom prst="rect">
                <a:avLst/>
              </a:prstGeom>
              <a:noFill/>
            </p:spPr>
            <p:txBody>
              <a:bodyPr wrap="square" rtlCol="0" anchor="t">
                <a:spAutoFit/>
              </a:bodyPr>
              <a:lstStyle/>
              <a:p>
                <a:r>
                  <a:rPr lang="zh-CN" altLang="en-US" sz="1600" b="1" dirty="0">
                    <a:solidFill>
                      <a:srgbClr val="262626"/>
                    </a:solidFill>
                    <a:latin typeface="方正宋刻本秀楷简体" panose="02000000000000000000" pitchFamily="2" charset="-122"/>
                    <a:ea typeface="方正宋刻本秀楷简体" panose="02000000000000000000" pitchFamily="2" charset="-122"/>
                    <a:sym typeface="+mn-ea"/>
                  </a:rPr>
                  <a:t>较</a:t>
                </a:r>
                <a:r>
                  <a:rPr lang="zh-CN" altLang="en-US" sz="1600" b="1" dirty="0">
                    <a:solidFill>
                      <a:srgbClr val="0070C0"/>
                    </a:solidFill>
                    <a:latin typeface="方正宋刻本秀楷简体" panose="02000000000000000000" pitchFamily="2" charset="-122"/>
                    <a:ea typeface="方正宋刻本秀楷简体" panose="02000000000000000000" pitchFamily="2" charset="-122"/>
                    <a:sym typeface="+mn-ea"/>
                  </a:rPr>
                  <a:t>完整地构建</a:t>
                </a:r>
                <a:r>
                  <a:rPr lang="zh-CN" altLang="en-US" sz="1600" b="1" dirty="0">
                    <a:solidFill>
                      <a:srgbClr val="262626"/>
                    </a:solidFill>
                    <a:latin typeface="方正宋刻本秀楷简体" panose="02000000000000000000" pitchFamily="2" charset="-122"/>
                    <a:ea typeface="方正宋刻本秀楷简体" panose="02000000000000000000" pitchFamily="2" charset="-122"/>
                    <a:sym typeface="+mn-ea"/>
                  </a:rPr>
                  <a:t>推荐系统。从模型训练，到前后端的设计，最后部署，完成推荐系统构建的</a:t>
                </a:r>
                <a:r>
                  <a:rPr lang="zh-CN" altLang="en-US" sz="1600" b="1" dirty="0">
                    <a:solidFill>
                      <a:srgbClr val="0070C0"/>
                    </a:solidFill>
                    <a:latin typeface="方正宋刻本秀楷简体" panose="02000000000000000000" pitchFamily="2" charset="-122"/>
                    <a:ea typeface="方正宋刻本秀楷简体" panose="02000000000000000000" pitchFamily="2" charset="-122"/>
                    <a:sym typeface="+mn-ea"/>
                  </a:rPr>
                  <a:t>一整套流程。</a:t>
                </a:r>
              </a:p>
            </p:txBody>
          </p:sp>
          <p:sp>
            <p:nvSpPr>
              <p:cNvPr id="25" name="PA_矩形 17">
                <a:extLst>
                  <a:ext uri="{FF2B5EF4-FFF2-40B4-BE49-F238E27FC236}">
                    <a16:creationId xmlns:a16="http://schemas.microsoft.com/office/drawing/2014/main" id="{6F7582D6-66DD-00B7-AEE7-D0E7B8341CD2}"/>
                  </a:ext>
                </a:extLst>
              </p:cNvPr>
              <p:cNvSpPr/>
              <p:nvPr>
                <p:custDataLst>
                  <p:tags r:id="rId2"/>
                </p:custDataLst>
              </p:nvPr>
            </p:nvSpPr>
            <p:spPr>
              <a:xfrm>
                <a:off x="10474" y="3527"/>
                <a:ext cx="2798" cy="598"/>
              </a:xfrm>
              <a:prstGeom prst="rect">
                <a:avLst/>
              </a:prstGeom>
            </p:spPr>
            <p:txBody>
              <a:bodyPr wrap="square">
                <a:spAutoFit/>
              </a:bodyPr>
              <a:lstStyle/>
              <a:p>
                <a:pPr lvl="0" algn="l"/>
                <a:r>
                  <a:rPr lang="en-US" altLang="zh-CN" sz="1865" b="1" dirty="0">
                    <a:solidFill>
                      <a:srgbClr val="1F1F1F"/>
                    </a:solidFill>
                    <a:latin typeface="Algerian" panose="04020705040A02060702" pitchFamily="82" charset="0"/>
                  </a:rPr>
                  <a:t>three</a:t>
                </a:r>
              </a:p>
            </p:txBody>
          </p:sp>
        </p:grpSp>
        <p:sp>
          <p:nvSpPr>
            <p:cNvPr id="23" name="Freeform 27">
              <a:extLst>
                <a:ext uri="{FF2B5EF4-FFF2-40B4-BE49-F238E27FC236}">
                  <a16:creationId xmlns:a16="http://schemas.microsoft.com/office/drawing/2014/main" id="{3A899210-6049-099A-1E80-583708FDB09E}"/>
                </a:ext>
              </a:extLst>
            </p:cNvPr>
            <p:cNvSpPr>
              <a:spLocks noChangeAspect="1" noEditPoints="1"/>
            </p:cNvSpPr>
            <p:nvPr/>
          </p:nvSpPr>
          <p:spPr bwMode="auto">
            <a:xfrm>
              <a:off x="10677" y="3470"/>
              <a:ext cx="473" cy="33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lumMod val="9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95A5A6"/>
                </a:solidFill>
                <a:effectLst/>
                <a:uLnTx/>
                <a:uFillTx/>
                <a:latin typeface="Calibri" panose="020F0502020204030204" charset="0"/>
                <a:ea typeface="+mn-ea"/>
                <a:cs typeface="+mn-cs"/>
              </a:endParaRPr>
            </a:p>
          </p:txBody>
        </p:sp>
      </p:grpSp>
      <p:pic>
        <p:nvPicPr>
          <p:cNvPr id="28" name="图片 27">
            <a:extLst>
              <a:ext uri="{FF2B5EF4-FFF2-40B4-BE49-F238E27FC236}">
                <a16:creationId xmlns:a16="http://schemas.microsoft.com/office/drawing/2014/main" id="{3C4B4860-D3FF-D7F4-81F8-844CE07B0675}"/>
              </a:ext>
            </a:extLst>
          </p:cNvPr>
          <p:cNvPicPr>
            <a:picLocks noChangeAspect="1"/>
          </p:cNvPicPr>
          <p:nvPr/>
        </p:nvPicPr>
        <p:blipFill rotWithShape="1">
          <a:blip r:embed="rId7"/>
          <a:srcRect l="12032" t="9679" r="19717" b="28975"/>
          <a:stretch/>
        </p:blipFill>
        <p:spPr>
          <a:xfrm>
            <a:off x="1154933" y="2137773"/>
            <a:ext cx="4015393" cy="2582454"/>
          </a:xfrm>
          <a:prstGeom prst="rect">
            <a:avLst/>
          </a:prstGeom>
        </p:spPr>
      </p:pic>
    </p:spTree>
    <p:extLst>
      <p:ext uri="{BB962C8B-B14F-4D97-AF65-F5344CB8AC3E}">
        <p14:creationId xmlns:p14="http://schemas.microsoft.com/office/powerpoint/2010/main" val="9937159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pic>
        <p:nvPicPr>
          <p:cNvPr id="3" name="图片 2"/>
          <p:cNvPicPr>
            <a:picLocks noChangeAspect="1"/>
          </p:cNvPicPr>
          <p:nvPr/>
        </p:nvPicPr>
        <p:blipFill>
          <a:blip r:embed="rId3">
            <a:duotone>
              <a:prstClr val="black"/>
              <a:srgbClr val="2C451B">
                <a:tint val="45000"/>
                <a:satMod val="400000"/>
              </a:srgbClr>
            </a:duotone>
          </a:blip>
          <a:stretch>
            <a:fillRect/>
          </a:stretch>
        </p:blipFill>
        <p:spPr>
          <a:xfrm>
            <a:off x="248895" y="243707"/>
            <a:ext cx="11699837" cy="6359100"/>
          </a:xfrm>
          <a:prstGeom prst="rect">
            <a:avLst/>
          </a:prstGeom>
          <a:ln w="12700">
            <a:solidFill>
              <a:srgbClr val="699D77"/>
            </a:solidFill>
          </a:ln>
        </p:spPr>
      </p:pic>
      <p:pic>
        <p:nvPicPr>
          <p:cNvPr id="7" name="图片 6"/>
          <p:cNvPicPr>
            <a:picLocks noChangeAspect="1"/>
          </p:cNvPicPr>
          <p:nvPr/>
        </p:nvPicPr>
        <p:blipFill>
          <a:blip r:embed="rId4">
            <a:duotone>
              <a:prstClr val="black"/>
              <a:srgbClr val="2C451B">
                <a:tint val="45000"/>
                <a:satMod val="400000"/>
              </a:srgbClr>
            </a:duotone>
          </a:blip>
          <a:stretch>
            <a:fillRect/>
          </a:stretch>
        </p:blipFill>
        <p:spPr>
          <a:xfrm rot="16200000">
            <a:off x="4262770" y="1751131"/>
            <a:ext cx="3003629" cy="25411"/>
          </a:xfrm>
          <a:prstGeom prst="rect">
            <a:avLst/>
          </a:prstGeom>
        </p:spPr>
      </p:pic>
      <p:pic>
        <p:nvPicPr>
          <p:cNvPr id="9" name="图片 8"/>
          <p:cNvPicPr>
            <a:picLocks noChangeAspect="1"/>
          </p:cNvPicPr>
          <p:nvPr/>
        </p:nvPicPr>
        <p:blipFill>
          <a:blip r:embed="rId5"/>
          <a:stretch>
            <a:fillRect/>
          </a:stretch>
        </p:blipFill>
        <p:spPr>
          <a:xfrm>
            <a:off x="5701588" y="3182700"/>
            <a:ext cx="127000" cy="127000"/>
          </a:xfrm>
          <a:prstGeom prst="rect">
            <a:avLst/>
          </a:prstGeom>
        </p:spPr>
      </p:pic>
      <p:pic>
        <p:nvPicPr>
          <p:cNvPr id="10" name="图片 9"/>
          <p:cNvPicPr>
            <a:picLocks noChangeAspect="1"/>
          </p:cNvPicPr>
          <p:nvPr/>
        </p:nvPicPr>
        <p:blipFill>
          <a:blip r:embed="rId6"/>
          <a:stretch>
            <a:fillRect/>
          </a:stretch>
        </p:blipFill>
        <p:spPr>
          <a:xfrm rot="21599999">
            <a:off x="10719117" y="3242221"/>
            <a:ext cx="1155079" cy="25411"/>
          </a:xfrm>
          <a:prstGeom prst="rect">
            <a:avLst/>
          </a:prstGeom>
        </p:spPr>
      </p:pic>
      <p:pic>
        <p:nvPicPr>
          <p:cNvPr id="11" name="图片 10"/>
          <p:cNvPicPr>
            <a:picLocks noChangeAspect="1"/>
          </p:cNvPicPr>
          <p:nvPr/>
        </p:nvPicPr>
        <p:blipFill>
          <a:blip r:embed="rId5"/>
          <a:stretch>
            <a:fillRect/>
          </a:stretch>
        </p:blipFill>
        <p:spPr>
          <a:xfrm rot="5400000">
            <a:off x="10675068" y="3191931"/>
            <a:ext cx="127000" cy="127000"/>
          </a:xfrm>
          <a:prstGeom prst="rect">
            <a:avLst/>
          </a:prstGeom>
        </p:spPr>
      </p:pic>
      <p:pic>
        <p:nvPicPr>
          <p:cNvPr id="12" name="图片 11"/>
          <p:cNvPicPr>
            <a:picLocks noChangeAspect="1"/>
          </p:cNvPicPr>
          <p:nvPr/>
        </p:nvPicPr>
        <p:blipFill>
          <a:blip r:embed="rId7">
            <a:duotone>
              <a:prstClr val="black"/>
              <a:srgbClr val="2C451B">
                <a:tint val="45000"/>
                <a:satMod val="400000"/>
              </a:srgbClr>
            </a:duotone>
          </a:blip>
          <a:stretch>
            <a:fillRect/>
          </a:stretch>
        </p:blipFill>
        <p:spPr>
          <a:xfrm rot="5400000">
            <a:off x="7534806" y="5791563"/>
            <a:ext cx="1588943" cy="25411"/>
          </a:xfrm>
          <a:prstGeom prst="rect">
            <a:avLst/>
          </a:prstGeom>
        </p:spPr>
      </p:pic>
      <p:pic>
        <p:nvPicPr>
          <p:cNvPr id="13" name="图片 12"/>
          <p:cNvPicPr>
            <a:picLocks noChangeAspect="1"/>
          </p:cNvPicPr>
          <p:nvPr/>
        </p:nvPicPr>
        <p:blipFill>
          <a:blip r:embed="rId5"/>
          <a:stretch>
            <a:fillRect/>
          </a:stretch>
        </p:blipFill>
        <p:spPr>
          <a:xfrm rot="10800000">
            <a:off x="8265273" y="4936167"/>
            <a:ext cx="127000" cy="127000"/>
          </a:xfrm>
          <a:prstGeom prst="rect">
            <a:avLst/>
          </a:prstGeom>
        </p:spPr>
      </p:pic>
      <p:pic>
        <p:nvPicPr>
          <p:cNvPr id="16" name="图片 15"/>
          <p:cNvPicPr>
            <a:picLocks noChangeAspect="1"/>
          </p:cNvPicPr>
          <p:nvPr/>
        </p:nvPicPr>
        <p:blipFill>
          <a:blip r:embed="rId8">
            <a:duotone>
              <a:prstClr val="black"/>
              <a:srgbClr val="2C451B">
                <a:tint val="45000"/>
                <a:satMod val="400000"/>
              </a:srgbClr>
            </a:duotone>
          </a:blip>
          <a:stretch>
            <a:fillRect/>
          </a:stretch>
        </p:blipFill>
        <p:spPr>
          <a:xfrm rot="5400000">
            <a:off x="-665449" y="3466353"/>
            <a:ext cx="1854972" cy="147312"/>
          </a:xfrm>
          <a:prstGeom prst="rect">
            <a:avLst/>
          </a:prstGeom>
        </p:spPr>
      </p:pic>
      <p:pic>
        <p:nvPicPr>
          <p:cNvPr id="17" name="图片 16"/>
          <p:cNvPicPr>
            <a:picLocks noChangeAspect="1"/>
          </p:cNvPicPr>
          <p:nvPr/>
        </p:nvPicPr>
        <p:blipFill>
          <a:blip r:embed="rId8">
            <a:duotone>
              <a:prstClr val="black"/>
              <a:srgbClr val="2C451B">
                <a:tint val="45000"/>
                <a:satMod val="400000"/>
              </a:srgbClr>
            </a:duotone>
          </a:blip>
          <a:stretch>
            <a:fillRect/>
          </a:stretch>
        </p:blipFill>
        <p:spPr>
          <a:xfrm rot="5400000">
            <a:off x="11009206" y="3466353"/>
            <a:ext cx="1854972" cy="147312"/>
          </a:xfrm>
          <a:prstGeom prst="rect">
            <a:avLst/>
          </a:prstGeom>
          <a:solidFill>
            <a:srgbClr val="2C451B"/>
          </a:solidFill>
        </p:spPr>
      </p:pic>
      <p:sp>
        <p:nvSpPr>
          <p:cNvPr id="20" name="矩形 19">
            <a:extLst>
              <a:ext uri="{FF2B5EF4-FFF2-40B4-BE49-F238E27FC236}">
                <a16:creationId xmlns:a16="http://schemas.microsoft.com/office/drawing/2014/main" id="{C0FF3534-BD41-BCD4-6E30-62189708E15C}"/>
              </a:ext>
            </a:extLst>
          </p:cNvPr>
          <p:cNvSpPr/>
          <p:nvPr/>
        </p:nvSpPr>
        <p:spPr>
          <a:xfrm>
            <a:off x="6050490" y="2488115"/>
            <a:ext cx="4532163" cy="1441654"/>
          </a:xfrm>
          <a:prstGeom prst="rect">
            <a:avLst/>
          </a:prstGeom>
          <a:solidFill>
            <a:srgbClr val="2C45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B3A7112D-11A6-DC37-18F4-58E02033A9B4}"/>
              </a:ext>
            </a:extLst>
          </p:cNvPr>
          <p:cNvSpPr/>
          <p:nvPr/>
        </p:nvSpPr>
        <p:spPr>
          <a:xfrm>
            <a:off x="1834211" y="2442130"/>
            <a:ext cx="3238384" cy="1533622"/>
          </a:xfrm>
          <a:prstGeom prst="rect">
            <a:avLst/>
          </a:prstGeom>
          <a:noFill/>
          <a:ln w="31750">
            <a:solidFill>
              <a:srgbClr val="2C45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C34A36-6A55-52A2-7A29-D596408517AB}"/>
              </a:ext>
            </a:extLst>
          </p:cNvPr>
          <p:cNvSpPr/>
          <p:nvPr/>
        </p:nvSpPr>
        <p:spPr>
          <a:xfrm>
            <a:off x="2293373" y="2547221"/>
            <a:ext cx="2333959" cy="1323439"/>
          </a:xfrm>
          <a:prstGeom prst="rect">
            <a:avLst/>
          </a:prstGeom>
          <a:noFill/>
        </p:spPr>
        <p:txBody>
          <a:bodyPr wrap="square" lIns="91440" tIns="45720" rIns="91440" bIns="45720">
            <a:spAutoFit/>
          </a:bodyPr>
          <a:lstStyle/>
          <a:p>
            <a:pPr algn="ctr"/>
            <a:r>
              <a:rPr lang="en-US" altLang="zh-CN"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rPr>
              <a:t>02</a:t>
            </a:r>
            <a:endParaRPr lang="zh-CN" altLang="en-US" sz="8000" b="1" cap="none" spc="0" dirty="0">
              <a:ln w="9525">
                <a:solidFill>
                  <a:schemeClr val="bg1"/>
                </a:solidFill>
                <a:prstDash val="solid"/>
              </a:ln>
              <a:solidFill>
                <a:srgbClr val="2C451B"/>
              </a:solidFill>
              <a:effectLst>
                <a:outerShdw blurRad="12700" dist="38100" dir="2700000" algn="tl" rotWithShape="0">
                  <a:schemeClr val="accent5">
                    <a:lumMod val="60000"/>
                    <a:lumOff val="40000"/>
                  </a:schemeClr>
                </a:outerShdw>
              </a:effectLst>
            </a:endParaRPr>
          </a:p>
        </p:txBody>
      </p:sp>
      <p:sp>
        <p:nvSpPr>
          <p:cNvPr id="24" name="文本框 23">
            <a:extLst>
              <a:ext uri="{FF2B5EF4-FFF2-40B4-BE49-F238E27FC236}">
                <a16:creationId xmlns:a16="http://schemas.microsoft.com/office/drawing/2014/main" id="{EF742955-C541-C67C-D22A-8930B63ABF9F}"/>
              </a:ext>
            </a:extLst>
          </p:cNvPr>
          <p:cNvSpPr txBox="1"/>
          <p:nvPr/>
        </p:nvSpPr>
        <p:spPr>
          <a:xfrm>
            <a:off x="6713811" y="2885776"/>
            <a:ext cx="3836810" cy="646331"/>
          </a:xfrm>
          <a:prstGeom prst="rect">
            <a:avLst/>
          </a:prstGeom>
          <a:noFill/>
        </p:spPr>
        <p:txBody>
          <a:bodyPr wrap="square" rtlCol="0">
            <a:spAutoFit/>
          </a:bodyPr>
          <a:lstStyle/>
          <a:p>
            <a:pPr lvl="0"/>
            <a:r>
              <a:rPr lang="zh-CN" altLang="en-US" sz="3600" dirty="0">
                <a:solidFill>
                  <a:prstClr val="white"/>
                </a:solidFill>
              </a:rPr>
              <a:t>系统原理与设计</a:t>
            </a:r>
          </a:p>
        </p:txBody>
      </p:sp>
      <p:sp>
        <p:nvSpPr>
          <p:cNvPr id="25" name="文本框 24">
            <a:extLst>
              <a:ext uri="{FF2B5EF4-FFF2-40B4-BE49-F238E27FC236}">
                <a16:creationId xmlns:a16="http://schemas.microsoft.com/office/drawing/2014/main" id="{BAA1AE8A-3753-7392-6F17-5E5CF63E159D}"/>
              </a:ext>
            </a:extLst>
          </p:cNvPr>
          <p:cNvSpPr txBox="1"/>
          <p:nvPr/>
        </p:nvSpPr>
        <p:spPr>
          <a:xfrm>
            <a:off x="2115011" y="4282829"/>
            <a:ext cx="1471878" cy="369332"/>
          </a:xfrm>
          <a:prstGeom prst="rect">
            <a:avLst/>
          </a:prstGeom>
          <a:noFill/>
        </p:spPr>
        <p:txBody>
          <a:bodyPr wrap="none" rtlCol="0">
            <a:spAutoFit/>
          </a:bodyPr>
          <a:lstStyle/>
          <a:p>
            <a:r>
              <a:rPr lang="en-US" altLang="zh-CN" b="1" dirty="0"/>
              <a:t>2.1 </a:t>
            </a:r>
            <a:r>
              <a:rPr lang="zh-CN" altLang="en-US" b="1" dirty="0"/>
              <a:t>数据清洗</a:t>
            </a:r>
          </a:p>
        </p:txBody>
      </p:sp>
      <p:sp>
        <p:nvSpPr>
          <p:cNvPr id="26" name="文本框 25">
            <a:extLst>
              <a:ext uri="{FF2B5EF4-FFF2-40B4-BE49-F238E27FC236}">
                <a16:creationId xmlns:a16="http://schemas.microsoft.com/office/drawing/2014/main" id="{FA5BACD4-73FA-29BE-EBEC-6E6D8409F7E8}"/>
              </a:ext>
            </a:extLst>
          </p:cNvPr>
          <p:cNvSpPr txBox="1"/>
          <p:nvPr/>
        </p:nvSpPr>
        <p:spPr>
          <a:xfrm>
            <a:off x="3717347" y="4282829"/>
            <a:ext cx="1471878" cy="369332"/>
          </a:xfrm>
          <a:prstGeom prst="rect">
            <a:avLst/>
          </a:prstGeom>
          <a:noFill/>
        </p:spPr>
        <p:txBody>
          <a:bodyPr wrap="none" rtlCol="0">
            <a:spAutoFit/>
          </a:bodyPr>
          <a:lstStyle/>
          <a:p>
            <a:r>
              <a:rPr lang="en-US" altLang="zh-CN" b="1" dirty="0"/>
              <a:t>2.2 </a:t>
            </a:r>
            <a:r>
              <a:rPr lang="zh-CN" altLang="en-US" b="1" dirty="0"/>
              <a:t>频谱转化</a:t>
            </a:r>
          </a:p>
        </p:txBody>
      </p:sp>
      <p:sp>
        <p:nvSpPr>
          <p:cNvPr id="27" name="文本框 26">
            <a:extLst>
              <a:ext uri="{FF2B5EF4-FFF2-40B4-BE49-F238E27FC236}">
                <a16:creationId xmlns:a16="http://schemas.microsoft.com/office/drawing/2014/main" id="{700F1438-2041-97FD-30BC-3C5BD47B2444}"/>
              </a:ext>
            </a:extLst>
          </p:cNvPr>
          <p:cNvSpPr txBox="1"/>
          <p:nvPr/>
        </p:nvSpPr>
        <p:spPr>
          <a:xfrm>
            <a:off x="5319683" y="4282829"/>
            <a:ext cx="1471878" cy="369332"/>
          </a:xfrm>
          <a:prstGeom prst="rect">
            <a:avLst/>
          </a:prstGeom>
          <a:noFill/>
        </p:spPr>
        <p:txBody>
          <a:bodyPr wrap="none" rtlCol="0">
            <a:spAutoFit/>
          </a:bodyPr>
          <a:lstStyle/>
          <a:p>
            <a:r>
              <a:rPr lang="en-US" altLang="zh-CN" b="1" dirty="0"/>
              <a:t>2.3 </a:t>
            </a:r>
            <a:r>
              <a:rPr lang="zh-CN" altLang="en-US" b="1" dirty="0"/>
              <a:t>神经网络</a:t>
            </a:r>
          </a:p>
        </p:txBody>
      </p:sp>
      <p:sp>
        <p:nvSpPr>
          <p:cNvPr id="28" name="文本框 27">
            <a:extLst>
              <a:ext uri="{FF2B5EF4-FFF2-40B4-BE49-F238E27FC236}">
                <a16:creationId xmlns:a16="http://schemas.microsoft.com/office/drawing/2014/main" id="{EB20E5B6-34C6-3C80-0494-431F4AE82F9D}"/>
              </a:ext>
            </a:extLst>
          </p:cNvPr>
          <p:cNvSpPr txBox="1"/>
          <p:nvPr/>
        </p:nvSpPr>
        <p:spPr>
          <a:xfrm>
            <a:off x="6922019" y="4275209"/>
            <a:ext cx="1702710" cy="369332"/>
          </a:xfrm>
          <a:prstGeom prst="rect">
            <a:avLst/>
          </a:prstGeom>
          <a:noFill/>
        </p:spPr>
        <p:txBody>
          <a:bodyPr wrap="none" rtlCol="0">
            <a:spAutoFit/>
          </a:bodyPr>
          <a:lstStyle/>
          <a:p>
            <a:r>
              <a:rPr lang="en-US" altLang="zh-CN" b="1" dirty="0"/>
              <a:t>2.4 </a:t>
            </a:r>
            <a:r>
              <a:rPr lang="zh-CN" altLang="en-US" b="1" dirty="0"/>
              <a:t>前后端设计</a:t>
            </a:r>
          </a:p>
        </p:txBody>
      </p:sp>
      <p:sp>
        <p:nvSpPr>
          <p:cNvPr id="29" name="文本框 28">
            <a:extLst>
              <a:ext uri="{FF2B5EF4-FFF2-40B4-BE49-F238E27FC236}">
                <a16:creationId xmlns:a16="http://schemas.microsoft.com/office/drawing/2014/main" id="{8FE3E2F6-28C6-5D2B-7946-02DB3F1EEC38}"/>
              </a:ext>
            </a:extLst>
          </p:cNvPr>
          <p:cNvSpPr txBox="1"/>
          <p:nvPr/>
        </p:nvSpPr>
        <p:spPr>
          <a:xfrm>
            <a:off x="8755187" y="4262263"/>
            <a:ext cx="1471878" cy="369332"/>
          </a:xfrm>
          <a:prstGeom prst="rect">
            <a:avLst/>
          </a:prstGeom>
          <a:noFill/>
        </p:spPr>
        <p:txBody>
          <a:bodyPr wrap="none" rtlCol="0">
            <a:spAutoFit/>
          </a:bodyPr>
          <a:lstStyle/>
          <a:p>
            <a:r>
              <a:rPr lang="en-US" altLang="zh-CN" b="1" dirty="0"/>
              <a:t>2.5 </a:t>
            </a:r>
            <a:r>
              <a:rPr lang="zh-CN" altLang="en-US" b="1" dirty="0"/>
              <a:t>项目部署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892675" y="75991"/>
            <a:ext cx="7067550" cy="830997"/>
          </a:xfrm>
          <a:prstGeom prst="rect">
            <a:avLst/>
          </a:prstGeom>
          <a:noFill/>
          <a:ln w="57150">
            <a:noFill/>
          </a:ln>
        </p:spPr>
        <p:txBody>
          <a:bodyPr wrap="square" rtlCol="0">
            <a:spAutoFit/>
          </a:bodyPr>
          <a:lstStyle/>
          <a:p>
            <a:pPr lvl="0"/>
            <a:r>
              <a:rPr lang="zh-CN" altLang="en-US" sz="4800" dirty="0">
                <a:solidFill>
                  <a:prstClr val="white"/>
                </a:solidFill>
              </a:rPr>
              <a:t>系统设计</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CA4A78D4-736C-D035-65AE-27328BB6D40A}"/>
              </a:ext>
            </a:extLst>
          </p:cNvPr>
          <p:cNvPicPr>
            <a:picLocks noChangeAspect="1"/>
          </p:cNvPicPr>
          <p:nvPr/>
        </p:nvPicPr>
        <p:blipFill rotWithShape="1">
          <a:blip r:embed="rId3">
            <a:extLst>
              <a:ext uri="{28A0092B-C50C-407E-A947-70E740481C1C}">
                <a14:useLocalDpi xmlns:a14="http://schemas.microsoft.com/office/drawing/2010/main" val="0"/>
              </a:ext>
            </a:extLst>
          </a:blip>
          <a:srcRect t="8028" b="9403"/>
          <a:stretch/>
        </p:blipFill>
        <p:spPr bwMode="auto">
          <a:xfrm>
            <a:off x="815693" y="1748807"/>
            <a:ext cx="5013456" cy="3799735"/>
          </a:xfrm>
          <a:prstGeom prst="rect">
            <a:avLst/>
          </a:prstGeom>
          <a:noFill/>
          <a:ln>
            <a:noFill/>
          </a:ln>
          <a:extLst>
            <a:ext uri="{53640926-AAD7-44D8-BBD7-CCE9431645EC}">
              <a14:shadowObscured xmlns:a14="http://schemas.microsoft.com/office/drawing/2010/main"/>
            </a:ext>
          </a:extLst>
        </p:spPr>
      </p:pic>
      <p:graphicFrame>
        <p:nvGraphicFramePr>
          <p:cNvPr id="2" name="图示 1">
            <a:extLst>
              <a:ext uri="{FF2B5EF4-FFF2-40B4-BE49-F238E27FC236}">
                <a16:creationId xmlns:a16="http://schemas.microsoft.com/office/drawing/2014/main" id="{4649075B-5CD5-7ABE-4FD7-387B42EC4E91}"/>
              </a:ext>
            </a:extLst>
          </p:cNvPr>
          <p:cNvGraphicFramePr/>
          <p:nvPr>
            <p:extLst>
              <p:ext uri="{D42A27DB-BD31-4B8C-83A1-F6EECF244321}">
                <p14:modId xmlns:p14="http://schemas.microsoft.com/office/powerpoint/2010/main" val="859813760"/>
              </p:ext>
            </p:extLst>
          </p:nvPr>
        </p:nvGraphicFramePr>
        <p:xfrm>
          <a:off x="6096000" y="1899821"/>
          <a:ext cx="5114524" cy="3748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8446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443366" y="54875"/>
            <a:ext cx="7067550" cy="830997"/>
          </a:xfrm>
          <a:prstGeom prst="rect">
            <a:avLst/>
          </a:prstGeom>
          <a:noFill/>
          <a:ln w="57150">
            <a:noFill/>
          </a:ln>
        </p:spPr>
        <p:txBody>
          <a:bodyPr wrap="square" rtlCol="0">
            <a:spAutoFit/>
          </a:bodyPr>
          <a:lstStyle/>
          <a:p>
            <a:pPr lvl="0"/>
            <a:r>
              <a:rPr lang="en-US" altLang="zh-CN" sz="4800" dirty="0">
                <a:solidFill>
                  <a:prstClr val="white"/>
                </a:solidFill>
              </a:rPr>
              <a:t>2.1 </a:t>
            </a:r>
            <a:r>
              <a:rPr lang="zh-CN" altLang="en-US" sz="4800" dirty="0">
                <a:solidFill>
                  <a:prstClr val="white"/>
                </a:solidFill>
              </a:rPr>
              <a:t>数据清洗</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AC9D0B4-097A-46BA-4D56-F06B51C66B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9" y="1764188"/>
            <a:ext cx="6252409" cy="4058693"/>
          </a:xfrm>
          <a:prstGeom prst="rect">
            <a:avLst/>
          </a:prstGeom>
          <a:noFill/>
          <a:ln>
            <a:noFill/>
          </a:ln>
        </p:spPr>
      </p:pic>
      <p:pic>
        <p:nvPicPr>
          <p:cNvPr id="25" name="图片 24">
            <a:extLst>
              <a:ext uri="{FF2B5EF4-FFF2-40B4-BE49-F238E27FC236}">
                <a16:creationId xmlns:a16="http://schemas.microsoft.com/office/drawing/2014/main" id="{C4D12274-3E02-78E4-D6ED-DCCC7E5E2E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7329" y="1687220"/>
            <a:ext cx="1023037" cy="576745"/>
          </a:xfrm>
          <a:prstGeom prst="rect">
            <a:avLst/>
          </a:prstGeom>
        </p:spPr>
      </p:pic>
      <p:sp>
        <p:nvSpPr>
          <p:cNvPr id="26" name="文本框 25">
            <a:extLst>
              <a:ext uri="{FF2B5EF4-FFF2-40B4-BE49-F238E27FC236}">
                <a16:creationId xmlns:a16="http://schemas.microsoft.com/office/drawing/2014/main" id="{174D2BD9-51D1-1066-2283-1BE805D7CE91}"/>
              </a:ext>
            </a:extLst>
          </p:cNvPr>
          <p:cNvSpPr txBox="1"/>
          <p:nvPr/>
        </p:nvSpPr>
        <p:spPr>
          <a:xfrm>
            <a:off x="7152213" y="1819927"/>
            <a:ext cx="427687" cy="400110"/>
          </a:xfrm>
          <a:prstGeom prst="rect">
            <a:avLst/>
          </a:prstGeom>
          <a:noFill/>
        </p:spPr>
        <p:txBody>
          <a:bodyPr wrap="square" rtlCol="0">
            <a:spAutoFit/>
          </a:bodyPr>
          <a:lstStyle/>
          <a:p>
            <a:r>
              <a:rPr lang="zh-CN" altLang="en-US" sz="2000" dirty="0">
                <a:solidFill>
                  <a:schemeClr val="tx1">
                    <a:lumMod val="65000"/>
                    <a:lumOff val="35000"/>
                  </a:schemeClr>
                </a:solidFill>
                <a:latin typeface="方正喵呜体" panose="02010600010101010101" pitchFamily="2" charset="-122"/>
                <a:ea typeface="方正喵呜体" panose="02010600010101010101" pitchFamily="2" charset="-122"/>
              </a:rPr>
              <a:t>①</a:t>
            </a:r>
          </a:p>
        </p:txBody>
      </p:sp>
      <p:pic>
        <p:nvPicPr>
          <p:cNvPr id="35" name="图片 34">
            <a:extLst>
              <a:ext uri="{FF2B5EF4-FFF2-40B4-BE49-F238E27FC236}">
                <a16:creationId xmlns:a16="http://schemas.microsoft.com/office/drawing/2014/main" id="{91AC5375-7144-5472-5372-F5900A7F73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4978" y="3416831"/>
            <a:ext cx="1023037" cy="576745"/>
          </a:xfrm>
          <a:prstGeom prst="rect">
            <a:avLst/>
          </a:prstGeom>
        </p:spPr>
      </p:pic>
      <p:sp>
        <p:nvSpPr>
          <p:cNvPr id="36" name="文本框 35">
            <a:extLst>
              <a:ext uri="{FF2B5EF4-FFF2-40B4-BE49-F238E27FC236}">
                <a16:creationId xmlns:a16="http://schemas.microsoft.com/office/drawing/2014/main" id="{EB04DE76-BA26-19D9-B1BF-5D2BBFD2EF7F}"/>
              </a:ext>
            </a:extLst>
          </p:cNvPr>
          <p:cNvSpPr txBox="1"/>
          <p:nvPr/>
        </p:nvSpPr>
        <p:spPr>
          <a:xfrm>
            <a:off x="7639862" y="3549538"/>
            <a:ext cx="427687" cy="400110"/>
          </a:xfrm>
          <a:prstGeom prst="rect">
            <a:avLst/>
          </a:prstGeom>
          <a:noFill/>
        </p:spPr>
        <p:txBody>
          <a:bodyPr wrap="square" rtlCol="0">
            <a:spAutoFit/>
          </a:bodyPr>
          <a:lstStyle/>
          <a:p>
            <a:r>
              <a:rPr lang="zh-CN" altLang="en-US" sz="2000" dirty="0">
                <a:solidFill>
                  <a:schemeClr val="tx1">
                    <a:lumMod val="65000"/>
                    <a:lumOff val="35000"/>
                  </a:schemeClr>
                </a:solidFill>
                <a:latin typeface="方正喵呜体" panose="02010600010101010101" pitchFamily="2" charset="-122"/>
                <a:ea typeface="方正喵呜体" panose="02010600010101010101" pitchFamily="2" charset="-122"/>
              </a:rPr>
              <a:t>②</a:t>
            </a:r>
          </a:p>
        </p:txBody>
      </p:sp>
      <p:pic>
        <p:nvPicPr>
          <p:cNvPr id="39" name="图片 38">
            <a:extLst>
              <a:ext uri="{FF2B5EF4-FFF2-40B4-BE49-F238E27FC236}">
                <a16:creationId xmlns:a16="http://schemas.microsoft.com/office/drawing/2014/main" id="{FA01D026-21D5-3A2F-3AE4-6A281B0518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9872" y="4863965"/>
            <a:ext cx="1023037" cy="576745"/>
          </a:xfrm>
          <a:prstGeom prst="rect">
            <a:avLst/>
          </a:prstGeom>
        </p:spPr>
      </p:pic>
      <p:sp>
        <p:nvSpPr>
          <p:cNvPr id="41" name="文本框 40">
            <a:extLst>
              <a:ext uri="{FF2B5EF4-FFF2-40B4-BE49-F238E27FC236}">
                <a16:creationId xmlns:a16="http://schemas.microsoft.com/office/drawing/2014/main" id="{19A88DCD-A07D-E365-FB6E-10990234B821}"/>
              </a:ext>
            </a:extLst>
          </p:cNvPr>
          <p:cNvSpPr txBox="1"/>
          <p:nvPr/>
        </p:nvSpPr>
        <p:spPr>
          <a:xfrm>
            <a:off x="8194756" y="4996672"/>
            <a:ext cx="427687" cy="400110"/>
          </a:xfrm>
          <a:prstGeom prst="rect">
            <a:avLst/>
          </a:prstGeom>
          <a:noFill/>
        </p:spPr>
        <p:txBody>
          <a:bodyPr wrap="square" rtlCol="0">
            <a:spAutoFit/>
          </a:bodyPr>
          <a:lstStyle/>
          <a:p>
            <a:r>
              <a:rPr lang="zh-CN" altLang="en-US" sz="2000" dirty="0">
                <a:solidFill>
                  <a:schemeClr val="tx1">
                    <a:lumMod val="65000"/>
                    <a:lumOff val="35000"/>
                  </a:schemeClr>
                </a:solidFill>
                <a:latin typeface="方正喵呜体" panose="02010600010101010101" pitchFamily="2" charset="-122"/>
                <a:ea typeface="方正喵呜体" panose="02010600010101010101" pitchFamily="2" charset="-122"/>
              </a:rPr>
              <a:t>③</a:t>
            </a:r>
          </a:p>
        </p:txBody>
      </p:sp>
      <p:sp>
        <p:nvSpPr>
          <p:cNvPr id="3" name="文本框 2">
            <a:extLst>
              <a:ext uri="{FF2B5EF4-FFF2-40B4-BE49-F238E27FC236}">
                <a16:creationId xmlns:a16="http://schemas.microsoft.com/office/drawing/2014/main" id="{A5100B53-33FC-19C4-5A39-79F22B2D9B1C}"/>
              </a:ext>
            </a:extLst>
          </p:cNvPr>
          <p:cNvSpPr txBox="1"/>
          <p:nvPr/>
        </p:nvSpPr>
        <p:spPr>
          <a:xfrm>
            <a:off x="6470961" y="2301242"/>
            <a:ext cx="1415772" cy="338554"/>
          </a:xfrm>
          <a:prstGeom prst="rect">
            <a:avLst/>
          </a:prstGeom>
          <a:noFill/>
        </p:spPr>
        <p:txBody>
          <a:bodyPr wrap="none" rtlCol="0">
            <a:spAutoFit/>
          </a:bodyPr>
          <a:lstStyle/>
          <a:p>
            <a:r>
              <a:rPr lang="zh-CN" altLang="en-US" sz="1600" b="1" dirty="0"/>
              <a:t>标签的数字化</a:t>
            </a:r>
          </a:p>
        </p:txBody>
      </p:sp>
      <p:sp>
        <p:nvSpPr>
          <p:cNvPr id="44" name="文本框 43">
            <a:extLst>
              <a:ext uri="{FF2B5EF4-FFF2-40B4-BE49-F238E27FC236}">
                <a16:creationId xmlns:a16="http://schemas.microsoft.com/office/drawing/2014/main" id="{8156217D-9128-0C8B-5354-5124E1975FAF}"/>
              </a:ext>
            </a:extLst>
          </p:cNvPr>
          <p:cNvSpPr txBox="1"/>
          <p:nvPr/>
        </p:nvSpPr>
        <p:spPr>
          <a:xfrm>
            <a:off x="7062742" y="3989069"/>
            <a:ext cx="1348784" cy="585143"/>
          </a:xfrm>
          <a:prstGeom prst="rect">
            <a:avLst/>
          </a:prstGeom>
          <a:noFill/>
        </p:spPr>
        <p:txBody>
          <a:bodyPr wrap="square" rtlCol="0">
            <a:spAutoFit/>
          </a:bodyPr>
          <a:lstStyle/>
          <a:p>
            <a:r>
              <a:rPr lang="zh-CN" altLang="en-US" sz="1600" b="1" dirty="0"/>
              <a:t>将音频数据</a:t>
            </a:r>
            <a:endParaRPr lang="en-US" altLang="zh-CN" sz="1600" b="1" dirty="0"/>
          </a:p>
          <a:p>
            <a:r>
              <a:rPr lang="zh-CN" altLang="en-US" sz="1600" b="1" dirty="0"/>
              <a:t>加载为张量</a:t>
            </a:r>
          </a:p>
        </p:txBody>
      </p:sp>
      <p:sp>
        <p:nvSpPr>
          <p:cNvPr id="45" name="文本框 44">
            <a:extLst>
              <a:ext uri="{FF2B5EF4-FFF2-40B4-BE49-F238E27FC236}">
                <a16:creationId xmlns:a16="http://schemas.microsoft.com/office/drawing/2014/main" id="{5E60033F-B01E-C848-35E5-27CC22B4A437}"/>
              </a:ext>
            </a:extLst>
          </p:cNvPr>
          <p:cNvSpPr txBox="1"/>
          <p:nvPr/>
        </p:nvSpPr>
        <p:spPr>
          <a:xfrm>
            <a:off x="8987486" y="4931889"/>
            <a:ext cx="1503843" cy="338554"/>
          </a:xfrm>
          <a:prstGeom prst="rect">
            <a:avLst/>
          </a:prstGeom>
          <a:noFill/>
        </p:spPr>
        <p:txBody>
          <a:bodyPr wrap="square" rtlCol="0">
            <a:spAutoFit/>
          </a:bodyPr>
          <a:lstStyle/>
          <a:p>
            <a:r>
              <a:rPr lang="zh-CN" altLang="en-US" sz="1600" b="1" dirty="0"/>
              <a:t>统一输入格式</a:t>
            </a:r>
          </a:p>
        </p:txBody>
      </p:sp>
      <p:pic>
        <p:nvPicPr>
          <p:cNvPr id="5" name="图片 4">
            <a:extLst>
              <a:ext uri="{FF2B5EF4-FFF2-40B4-BE49-F238E27FC236}">
                <a16:creationId xmlns:a16="http://schemas.microsoft.com/office/drawing/2014/main" id="{C4E82E34-9D21-2536-4BB0-302784513917}"/>
              </a:ext>
            </a:extLst>
          </p:cNvPr>
          <p:cNvPicPr>
            <a:picLocks noChangeAspect="1"/>
          </p:cNvPicPr>
          <p:nvPr/>
        </p:nvPicPr>
        <p:blipFill>
          <a:blip r:embed="rId5"/>
          <a:stretch>
            <a:fillRect/>
          </a:stretch>
        </p:blipFill>
        <p:spPr>
          <a:xfrm>
            <a:off x="8055873" y="939800"/>
            <a:ext cx="986695" cy="2238718"/>
          </a:xfrm>
          <a:prstGeom prst="rect">
            <a:avLst/>
          </a:prstGeom>
        </p:spPr>
      </p:pic>
      <p:pic>
        <p:nvPicPr>
          <p:cNvPr id="47" name="图片 46">
            <a:extLst>
              <a:ext uri="{FF2B5EF4-FFF2-40B4-BE49-F238E27FC236}">
                <a16:creationId xmlns:a16="http://schemas.microsoft.com/office/drawing/2014/main" id="{E936EF0D-C3DE-D04A-D141-F92BBA7E6CDC}"/>
              </a:ext>
            </a:extLst>
          </p:cNvPr>
          <p:cNvPicPr>
            <a:picLocks noChangeAspect="1"/>
          </p:cNvPicPr>
          <p:nvPr/>
        </p:nvPicPr>
        <p:blipFill rotWithShape="1">
          <a:blip r:embed="rId6"/>
          <a:srcRect b="43423"/>
          <a:stretch/>
        </p:blipFill>
        <p:spPr>
          <a:xfrm>
            <a:off x="8306433" y="3381740"/>
            <a:ext cx="3685757" cy="565937"/>
          </a:xfrm>
          <a:prstGeom prst="rect">
            <a:avLst/>
          </a:prstGeom>
        </p:spPr>
      </p:pic>
      <p:pic>
        <p:nvPicPr>
          <p:cNvPr id="49" name="图片 48">
            <a:extLst>
              <a:ext uri="{FF2B5EF4-FFF2-40B4-BE49-F238E27FC236}">
                <a16:creationId xmlns:a16="http://schemas.microsoft.com/office/drawing/2014/main" id="{22EC8323-BC57-FD69-DAF3-3963FB506224}"/>
              </a:ext>
            </a:extLst>
          </p:cNvPr>
          <p:cNvPicPr>
            <a:picLocks noChangeAspect="1"/>
          </p:cNvPicPr>
          <p:nvPr/>
        </p:nvPicPr>
        <p:blipFill>
          <a:blip r:embed="rId7"/>
          <a:stretch>
            <a:fillRect/>
          </a:stretch>
        </p:blipFill>
        <p:spPr>
          <a:xfrm>
            <a:off x="9022434" y="3976470"/>
            <a:ext cx="2937791" cy="576744"/>
          </a:xfrm>
          <a:prstGeom prst="rect">
            <a:avLst/>
          </a:prstGeom>
        </p:spPr>
      </p:pic>
      <p:pic>
        <p:nvPicPr>
          <p:cNvPr id="51" name="图片 50">
            <a:extLst>
              <a:ext uri="{FF2B5EF4-FFF2-40B4-BE49-F238E27FC236}">
                <a16:creationId xmlns:a16="http://schemas.microsoft.com/office/drawing/2014/main" id="{452FC82D-8F31-28D0-8A54-CACF53145963}"/>
              </a:ext>
            </a:extLst>
          </p:cNvPr>
          <p:cNvPicPr>
            <a:picLocks noChangeAspect="1"/>
          </p:cNvPicPr>
          <p:nvPr/>
        </p:nvPicPr>
        <p:blipFill>
          <a:blip r:embed="rId8"/>
          <a:stretch>
            <a:fillRect/>
          </a:stretch>
        </p:blipFill>
        <p:spPr>
          <a:xfrm>
            <a:off x="5467289" y="6475253"/>
            <a:ext cx="6724711" cy="268575"/>
          </a:xfrm>
          <a:prstGeom prst="rect">
            <a:avLst/>
          </a:prstGeom>
        </p:spPr>
      </p:pic>
      <p:pic>
        <p:nvPicPr>
          <p:cNvPr id="53" name="图片 52">
            <a:extLst>
              <a:ext uri="{FF2B5EF4-FFF2-40B4-BE49-F238E27FC236}">
                <a16:creationId xmlns:a16="http://schemas.microsoft.com/office/drawing/2014/main" id="{A40573A4-6C61-7473-60F0-095716BCABDE}"/>
              </a:ext>
            </a:extLst>
          </p:cNvPr>
          <p:cNvPicPr>
            <a:picLocks noChangeAspect="1"/>
          </p:cNvPicPr>
          <p:nvPr/>
        </p:nvPicPr>
        <p:blipFill>
          <a:blip r:embed="rId9"/>
          <a:stretch>
            <a:fillRect/>
          </a:stretch>
        </p:blipFill>
        <p:spPr>
          <a:xfrm>
            <a:off x="6219467" y="5822881"/>
            <a:ext cx="5740758" cy="244762"/>
          </a:xfrm>
          <a:prstGeom prst="rect">
            <a:avLst/>
          </a:prstGeom>
        </p:spPr>
      </p:pic>
      <p:pic>
        <p:nvPicPr>
          <p:cNvPr id="57" name="图片 56">
            <a:extLst>
              <a:ext uri="{FF2B5EF4-FFF2-40B4-BE49-F238E27FC236}">
                <a16:creationId xmlns:a16="http://schemas.microsoft.com/office/drawing/2014/main" id="{EFC42EA8-F0BF-34E6-8624-6C72480DD1A3}"/>
              </a:ext>
            </a:extLst>
          </p:cNvPr>
          <p:cNvPicPr>
            <a:picLocks noChangeAspect="1"/>
          </p:cNvPicPr>
          <p:nvPr/>
        </p:nvPicPr>
        <p:blipFill>
          <a:blip r:embed="rId10"/>
          <a:stretch>
            <a:fillRect/>
          </a:stretch>
        </p:blipFill>
        <p:spPr>
          <a:xfrm>
            <a:off x="6228520" y="6180778"/>
            <a:ext cx="4389814" cy="228184"/>
          </a:xfrm>
          <a:prstGeom prst="rect">
            <a:avLst/>
          </a:prstGeom>
        </p:spPr>
      </p:pic>
      <p:pic>
        <p:nvPicPr>
          <p:cNvPr id="59" name="图片 58">
            <a:extLst>
              <a:ext uri="{FF2B5EF4-FFF2-40B4-BE49-F238E27FC236}">
                <a16:creationId xmlns:a16="http://schemas.microsoft.com/office/drawing/2014/main" id="{F0427A58-77B0-2A1A-3685-4F71950C24BC}"/>
              </a:ext>
            </a:extLst>
          </p:cNvPr>
          <p:cNvPicPr>
            <a:picLocks noChangeAspect="1"/>
          </p:cNvPicPr>
          <p:nvPr/>
        </p:nvPicPr>
        <p:blipFill>
          <a:blip r:embed="rId11"/>
          <a:stretch>
            <a:fillRect/>
          </a:stretch>
        </p:blipFill>
        <p:spPr>
          <a:xfrm>
            <a:off x="6256779" y="5508350"/>
            <a:ext cx="4952260" cy="243192"/>
          </a:xfrm>
          <a:prstGeom prst="rect">
            <a:avLst/>
          </a:prstGeom>
        </p:spPr>
      </p:pic>
      <p:sp>
        <p:nvSpPr>
          <p:cNvPr id="60" name="箭头: 右弧形 59">
            <a:extLst>
              <a:ext uri="{FF2B5EF4-FFF2-40B4-BE49-F238E27FC236}">
                <a16:creationId xmlns:a16="http://schemas.microsoft.com/office/drawing/2014/main" id="{BFECB9EF-4A0A-115D-0866-8C9D651C2DD1}"/>
              </a:ext>
            </a:extLst>
          </p:cNvPr>
          <p:cNvSpPr/>
          <p:nvPr/>
        </p:nvSpPr>
        <p:spPr>
          <a:xfrm>
            <a:off x="11327908" y="4996672"/>
            <a:ext cx="366016" cy="707944"/>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cxnSp>
        <p:nvCxnSpPr>
          <p:cNvPr id="62" name="连接符: 肘形 61">
            <a:extLst>
              <a:ext uri="{FF2B5EF4-FFF2-40B4-BE49-F238E27FC236}">
                <a16:creationId xmlns:a16="http://schemas.microsoft.com/office/drawing/2014/main" id="{6DFA709C-F483-CB89-AC60-34FF0D9A4DD9}"/>
              </a:ext>
            </a:extLst>
          </p:cNvPr>
          <p:cNvCxnSpPr>
            <a:cxnSpLocks/>
          </p:cNvCxnSpPr>
          <p:nvPr/>
        </p:nvCxnSpPr>
        <p:spPr>
          <a:xfrm rot="16200000" flipH="1">
            <a:off x="5686821" y="4576140"/>
            <a:ext cx="1111926" cy="752497"/>
          </a:xfrm>
          <a:prstGeom prst="bentConnector3">
            <a:avLst>
              <a:gd name="adj1" fmla="val 1173"/>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左大括号 67">
            <a:extLst>
              <a:ext uri="{FF2B5EF4-FFF2-40B4-BE49-F238E27FC236}">
                <a16:creationId xmlns:a16="http://schemas.microsoft.com/office/drawing/2014/main" id="{7E52CC99-BD61-F822-5A60-D542CC35E3CF}"/>
              </a:ext>
            </a:extLst>
          </p:cNvPr>
          <p:cNvSpPr/>
          <p:nvPr/>
        </p:nvSpPr>
        <p:spPr>
          <a:xfrm>
            <a:off x="6096000" y="5943600"/>
            <a:ext cx="132520" cy="361950"/>
          </a:xfrm>
          <a:prstGeom prst="leftBrac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0" name="连接符: 肘形 69">
            <a:extLst>
              <a:ext uri="{FF2B5EF4-FFF2-40B4-BE49-F238E27FC236}">
                <a16:creationId xmlns:a16="http://schemas.microsoft.com/office/drawing/2014/main" id="{525EA3F8-7F62-5387-4FF8-E7AFA97E830E}"/>
              </a:ext>
            </a:extLst>
          </p:cNvPr>
          <p:cNvCxnSpPr>
            <a:cxnSpLocks/>
            <a:endCxn id="68" idx="1"/>
          </p:cNvCxnSpPr>
          <p:nvPr/>
        </p:nvCxnSpPr>
        <p:spPr>
          <a:xfrm rot="16200000" flipH="1">
            <a:off x="5362088" y="5390663"/>
            <a:ext cx="1260608" cy="207215"/>
          </a:xfrm>
          <a:prstGeom prst="bentConnector2">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D84EB98E-3A00-1310-067A-7A69F4A74C06}"/>
              </a:ext>
            </a:extLst>
          </p:cNvPr>
          <p:cNvCxnSpPr>
            <a:endCxn id="51" idx="1"/>
          </p:cNvCxnSpPr>
          <p:nvPr/>
        </p:nvCxnSpPr>
        <p:spPr>
          <a:xfrm rot="16200000" flipH="1">
            <a:off x="4675562" y="5817813"/>
            <a:ext cx="1008841" cy="574614"/>
          </a:xfrm>
          <a:prstGeom prst="bentConnector2">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389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flipV="1">
            <a:off x="986155" y="-635"/>
            <a:ext cx="10220325" cy="940435"/>
          </a:xfrm>
          <a:prstGeom prst="trapezoid">
            <a:avLst/>
          </a:prstGeom>
          <a:solidFill>
            <a:srgbClr val="2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文本框 5"/>
          <p:cNvSpPr txBox="1"/>
          <p:nvPr>
            <p:custDataLst>
              <p:tags r:id="rId1"/>
            </p:custDataLst>
          </p:nvPr>
        </p:nvSpPr>
        <p:spPr>
          <a:xfrm>
            <a:off x="4483100" y="54083"/>
            <a:ext cx="7067550" cy="830997"/>
          </a:xfrm>
          <a:prstGeom prst="rect">
            <a:avLst/>
          </a:prstGeom>
          <a:noFill/>
          <a:ln w="57150">
            <a:noFill/>
          </a:ln>
        </p:spPr>
        <p:txBody>
          <a:bodyPr wrap="square" rtlCol="0">
            <a:spAutoFit/>
          </a:bodyPr>
          <a:lstStyle/>
          <a:p>
            <a:pPr lvl="0"/>
            <a:r>
              <a:rPr lang="en-US" altLang="zh-CN" sz="4800" dirty="0">
                <a:solidFill>
                  <a:prstClr val="white"/>
                </a:solidFill>
              </a:rPr>
              <a:t>2.2 </a:t>
            </a:r>
            <a:r>
              <a:rPr lang="zh-CN" altLang="en-US" sz="4800" dirty="0">
                <a:solidFill>
                  <a:prstClr val="white"/>
                </a:solidFill>
              </a:rPr>
              <a:t>频谱转换</a:t>
            </a:r>
          </a:p>
        </p:txBody>
      </p:sp>
      <p:cxnSp>
        <p:nvCxnSpPr>
          <p:cNvPr id="34" name="直接连接符 33"/>
          <p:cNvCxnSpPr/>
          <p:nvPr/>
        </p:nvCxnSpPr>
        <p:spPr>
          <a:xfrm>
            <a:off x="8379460"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91665" y="491490"/>
            <a:ext cx="205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C1EB09D-E05D-AF8B-B13E-67950E62B78E}"/>
              </a:ext>
            </a:extLst>
          </p:cNvPr>
          <p:cNvPicPr>
            <a:picLocks noChangeAspect="1"/>
          </p:cNvPicPr>
          <p:nvPr/>
        </p:nvPicPr>
        <p:blipFill>
          <a:blip r:embed="rId3"/>
          <a:stretch>
            <a:fillRect/>
          </a:stretch>
        </p:blipFill>
        <p:spPr>
          <a:xfrm>
            <a:off x="322872" y="1377205"/>
            <a:ext cx="4220126" cy="4483100"/>
          </a:xfrm>
          <a:prstGeom prst="rect">
            <a:avLst/>
          </a:prstGeom>
        </p:spPr>
      </p:pic>
      <p:sp>
        <p:nvSpPr>
          <p:cNvPr id="5" name="文本框 4">
            <a:extLst>
              <a:ext uri="{FF2B5EF4-FFF2-40B4-BE49-F238E27FC236}">
                <a16:creationId xmlns:a16="http://schemas.microsoft.com/office/drawing/2014/main" id="{1B359A2A-D74E-C013-DD11-3A8D7F67F94E}"/>
              </a:ext>
            </a:extLst>
          </p:cNvPr>
          <p:cNvSpPr txBox="1"/>
          <p:nvPr/>
        </p:nvSpPr>
        <p:spPr>
          <a:xfrm>
            <a:off x="5782807" y="1091198"/>
            <a:ext cx="5391150" cy="1290161"/>
          </a:xfrm>
          <a:prstGeom prst="rect">
            <a:avLst/>
          </a:prstGeom>
          <a:noFill/>
        </p:spPr>
        <p:txBody>
          <a:bodyPr wrap="square" rtlCol="0">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给定一个时域正弦信号，傅里叶变换提供了其组成信号的频率，利用傅立叶变换可以将周期信号和非周期信号从时域变换到频域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C498252-A755-20B2-47F4-1889FDD63696}"/>
                  </a:ext>
                </a:extLst>
              </p:cNvPr>
              <p:cNvSpPr txBox="1"/>
              <p:nvPr/>
            </p:nvSpPr>
            <p:spPr>
              <a:xfrm>
                <a:off x="5454650" y="2420029"/>
                <a:ext cx="6096000" cy="6899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836967"/>
                              </a:solidFill>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𝜉</m:t>
                          </m:r>
                        </m:e>
                      </m:d>
                      <m:r>
                        <a:rPr lang="zh-CN" altLang="en-US" i="0">
                          <a:latin typeface="Cambria Math" panose="02040503050406030204" pitchFamily="18" charset="0"/>
                        </a:rPr>
                        <m:t>= </m:t>
                      </m:r>
                      <m:nary>
                        <m:naryPr>
                          <m:limLoc m:val="subSup"/>
                          <m:grow m:val="on"/>
                          <m:ctrlPr>
                            <a:rPr lang="zh-CN" altLang="en-US" i="1">
                              <a:latin typeface="Cambria Math" panose="02040503050406030204" pitchFamily="18" charset="0"/>
                            </a:rPr>
                          </m:ctrlPr>
                        </m:naryPr>
                        <m:sub>
                          <m:r>
                            <a:rPr lang="zh-CN" altLang="en-US" i="0">
                              <a:latin typeface="Cambria Math" panose="02040503050406030204" pitchFamily="18" charset="0"/>
                            </a:rPr>
                            <m:t>−∞</m:t>
                          </m:r>
                        </m:sub>
                        <m:sup>
                          <m:r>
                            <a:rPr lang="zh-CN" altLang="en-US" i="0">
                              <a:latin typeface="Cambria Math" panose="02040503050406030204" pitchFamily="18" charset="0"/>
                            </a:rPr>
                            <m:t>∞</m:t>
                          </m:r>
                        </m:sup>
                        <m:e>
                          <m:r>
                            <a:rPr lang="zh-CN" altLang="en-US" i="1">
                              <a:latin typeface="Cambria Math" panose="02040503050406030204" pitchFamily="18" charset="0"/>
                            </a:rPr>
                            <m:t>𝑓</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ⅇ</m:t>
                              </m:r>
                            </m:e>
                            <m:sup>
                              <m:r>
                                <a:rPr lang="zh-CN" altLang="en-US" i="0">
                                  <a:latin typeface="Cambria Math" panose="02040503050406030204" pitchFamily="18" charset="0"/>
                                </a:rPr>
                                <m:t>−2</m:t>
                              </m:r>
                              <m:r>
                                <a:rPr lang="zh-CN" altLang="en-US" i="1">
                                  <a:latin typeface="Cambria Math" panose="02040503050406030204" pitchFamily="18" charset="0"/>
                                </a:rPr>
                                <m:t>𝜋</m:t>
                              </m:r>
                              <m:r>
                                <a:rPr lang="zh-CN" altLang="en-US" i="0">
                                  <a:latin typeface="Cambria Math" panose="02040503050406030204" pitchFamily="18" charset="0"/>
                                </a:rPr>
                                <m:t>ⅈ</m:t>
                              </m:r>
                              <m:r>
                                <a:rPr lang="zh-CN" altLang="en-US" i="1">
                                  <a:latin typeface="Cambria Math" panose="02040503050406030204" pitchFamily="18" charset="0"/>
                                </a:rPr>
                                <m:t>𝑥</m:t>
                              </m:r>
                              <m:r>
                                <a:rPr lang="zh-CN" altLang="en-US" i="1">
                                  <a:latin typeface="Cambria Math" panose="02040503050406030204" pitchFamily="18" charset="0"/>
                                </a:rPr>
                                <m:t>𝜉</m:t>
                              </m:r>
                            </m:sup>
                          </m:sSup>
                          <m:r>
                            <a:rPr lang="zh-CN" altLang="en-US" i="1">
                              <a:latin typeface="Cambria Math" panose="02040503050406030204" pitchFamily="18" charset="0"/>
                            </a:rPr>
                            <m:t>𝑑𝑥</m:t>
                          </m:r>
                        </m:e>
                      </m:nary>
                    </m:oMath>
                  </m:oMathPara>
                </a14:m>
                <a:endParaRPr lang="zh-CN" altLang="en-US" dirty="0"/>
              </a:p>
            </p:txBody>
          </p:sp>
        </mc:Choice>
        <mc:Fallback xmlns="">
          <p:sp>
            <p:nvSpPr>
              <p:cNvPr id="12" name="文本框 11">
                <a:extLst>
                  <a:ext uri="{FF2B5EF4-FFF2-40B4-BE49-F238E27FC236}">
                    <a16:creationId xmlns:a16="http://schemas.microsoft.com/office/drawing/2014/main" id="{2C498252-A755-20B2-47F4-1889FDD63696}"/>
                  </a:ext>
                </a:extLst>
              </p:cNvPr>
              <p:cNvSpPr txBox="1">
                <a:spLocks noRot="1" noChangeAspect="1" noMove="1" noResize="1" noEditPoints="1" noAdjustHandles="1" noChangeArrowheads="1" noChangeShapeType="1" noTextEdit="1"/>
              </p:cNvSpPr>
              <p:nvPr/>
            </p:nvSpPr>
            <p:spPr>
              <a:xfrm>
                <a:off x="5454650" y="2420029"/>
                <a:ext cx="6096000" cy="689932"/>
              </a:xfrm>
              <a:prstGeom prst="rect">
                <a:avLst/>
              </a:prstGeom>
              <a:blipFill>
                <a:blip r:embed="rId4"/>
                <a:stretch>
                  <a:fillRect/>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77252808-5BBB-464D-7C85-0B206E5D21B3}"/>
              </a:ext>
            </a:extLst>
          </p:cNvPr>
          <p:cNvPicPr>
            <a:picLocks noChangeAspect="1"/>
          </p:cNvPicPr>
          <p:nvPr/>
        </p:nvPicPr>
        <p:blipFill>
          <a:blip r:embed="rId5"/>
          <a:stretch>
            <a:fillRect/>
          </a:stretch>
        </p:blipFill>
        <p:spPr>
          <a:xfrm>
            <a:off x="5242306" y="3261747"/>
            <a:ext cx="3301619" cy="993226"/>
          </a:xfrm>
          <a:prstGeom prst="rect">
            <a:avLst/>
          </a:prstGeom>
        </p:spPr>
      </p:pic>
      <p:pic>
        <p:nvPicPr>
          <p:cNvPr id="16" name="图片 15">
            <a:extLst>
              <a:ext uri="{FF2B5EF4-FFF2-40B4-BE49-F238E27FC236}">
                <a16:creationId xmlns:a16="http://schemas.microsoft.com/office/drawing/2014/main" id="{633E2CCA-968B-6E2E-3CD9-154C2E76EB30}"/>
              </a:ext>
            </a:extLst>
          </p:cNvPr>
          <p:cNvPicPr>
            <a:picLocks noChangeAspect="1"/>
          </p:cNvPicPr>
          <p:nvPr/>
        </p:nvPicPr>
        <p:blipFill>
          <a:blip r:embed="rId6"/>
          <a:stretch>
            <a:fillRect/>
          </a:stretch>
        </p:blipFill>
        <p:spPr>
          <a:xfrm>
            <a:off x="5188966" y="4253961"/>
            <a:ext cx="3354959" cy="1029129"/>
          </a:xfrm>
          <a:prstGeom prst="rect">
            <a:avLst/>
          </a:prstGeom>
        </p:spPr>
      </p:pic>
      <p:pic>
        <p:nvPicPr>
          <p:cNvPr id="17" name="图片 16">
            <a:extLst>
              <a:ext uri="{FF2B5EF4-FFF2-40B4-BE49-F238E27FC236}">
                <a16:creationId xmlns:a16="http://schemas.microsoft.com/office/drawing/2014/main" id="{E6658E0F-D845-479F-E308-C00025C941A4}"/>
              </a:ext>
            </a:extLst>
          </p:cNvPr>
          <p:cNvPicPr>
            <a:picLocks noChangeAspect="1"/>
          </p:cNvPicPr>
          <p:nvPr/>
        </p:nvPicPr>
        <p:blipFill>
          <a:blip r:embed="rId7"/>
          <a:stretch>
            <a:fillRect/>
          </a:stretch>
        </p:blipFill>
        <p:spPr>
          <a:xfrm>
            <a:off x="8784146" y="3772974"/>
            <a:ext cx="3301618" cy="973908"/>
          </a:xfrm>
          <a:prstGeom prst="rect">
            <a:avLst/>
          </a:prstGeom>
        </p:spPr>
      </p:pic>
      <p:sp>
        <p:nvSpPr>
          <p:cNvPr id="9" name="箭头: 右 8">
            <a:extLst>
              <a:ext uri="{FF2B5EF4-FFF2-40B4-BE49-F238E27FC236}">
                <a16:creationId xmlns:a16="http://schemas.microsoft.com/office/drawing/2014/main" id="{B142738D-A318-9718-1856-6D9B6F0C1E25}"/>
              </a:ext>
            </a:extLst>
          </p:cNvPr>
          <p:cNvSpPr/>
          <p:nvPr/>
        </p:nvSpPr>
        <p:spPr>
          <a:xfrm>
            <a:off x="8478382" y="4145559"/>
            <a:ext cx="237765" cy="17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5AAF6695-1FE2-E992-4D79-1AE305CE1EAA}"/>
              </a:ext>
            </a:extLst>
          </p:cNvPr>
          <p:cNvSpPr/>
          <p:nvPr/>
        </p:nvSpPr>
        <p:spPr>
          <a:xfrm>
            <a:off x="10434955" y="4953000"/>
            <a:ext cx="185420" cy="24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55D945CE-E28B-905F-D478-6A71718CACCC}"/>
              </a:ext>
            </a:extLst>
          </p:cNvPr>
          <p:cNvPicPr>
            <a:picLocks noChangeAspect="1"/>
          </p:cNvPicPr>
          <p:nvPr/>
        </p:nvPicPr>
        <p:blipFill>
          <a:blip r:embed="rId8"/>
          <a:stretch>
            <a:fillRect/>
          </a:stretch>
        </p:blipFill>
        <p:spPr>
          <a:xfrm>
            <a:off x="6687060" y="5248359"/>
            <a:ext cx="4740400" cy="1404194"/>
          </a:xfrm>
          <a:prstGeom prst="rect">
            <a:avLst/>
          </a:prstGeom>
        </p:spPr>
      </p:pic>
    </p:spTree>
    <p:extLst>
      <p:ext uri="{BB962C8B-B14F-4D97-AF65-F5344CB8AC3E}">
        <p14:creationId xmlns:p14="http://schemas.microsoft.com/office/powerpoint/2010/main" val="3876183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8876</TotalTime>
  <Words>1306</Words>
  <PresentationFormat>宽屏</PresentationFormat>
  <Paragraphs>156</Paragraphs>
  <Slides>33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33</vt:i4>
      </vt:variant>
    </vt:vector>
  </HeadingPairs>
  <TitlesOfParts>
    <vt:vector size="51" baseType="lpstr">
      <vt:lpstr>等线</vt:lpstr>
      <vt:lpstr>方正喵呜体</vt:lpstr>
      <vt:lpstr>方正宋刻本秀楷简体</vt:lpstr>
      <vt:lpstr>方正苏新诗柳楷简体</vt:lpstr>
      <vt:lpstr>书体坊赵九江钢笔楷书</vt:lpstr>
      <vt:lpstr>Microsoft YaHei</vt:lpstr>
      <vt:lpstr>Microsoft YaHei</vt:lpstr>
      <vt:lpstr>Algerian</vt:lpstr>
      <vt:lpstr>Arial</vt:lpstr>
      <vt:lpstr>Calibri</vt:lpstr>
      <vt:lpstr>Cambria Math</vt:lpstr>
      <vt:lpstr>Impact</vt:lpstr>
      <vt:lpstr>Roboto</vt:lpstr>
      <vt:lpstr>Times New Roman</vt:lpstr>
      <vt:lpstr>Tw Cen MT</vt:lpstr>
      <vt:lpstr>Tw Cen MT Condensed</vt:lpstr>
      <vt:lpstr>Wingdings 3</vt:lpstr>
      <vt:lpstr>积分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2017-05-23T07:09:00Z</dcterms:created>
  <dcterms:modified xsi:type="dcterms:W3CDTF">2022-07-01T12:49:32Z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